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
      <p:font typeface="Times" panose="02020603050405020304"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D659C5-40CE-4DA7-BC9F-96A623B78386}">
  <a:tblStyle styleId="{B4D659C5-40CE-4DA7-BC9F-96A623B78386}" styleName="Table_0">
    <a:wholeTbl>
      <a:tcTxStyle b="off" i="off">
        <a:font>
          <a:latin typeface="Century Gothic"/>
          <a:ea typeface="Century Gothic"/>
          <a:cs typeface="Century Gothic"/>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0E7E6"/>
          </a:solidFill>
        </a:fill>
      </a:tcStyle>
    </a:wholeTbl>
    <a:band1H>
      <a:tcTxStyle/>
      <a:tcStyle>
        <a:tcBdr/>
        <a:fill>
          <a:solidFill>
            <a:srgbClr val="E0CCCA"/>
          </a:solidFill>
        </a:fill>
      </a:tcStyle>
    </a:band1H>
    <a:band2H>
      <a:tcTxStyle/>
      <a:tcStyle>
        <a:tcBdr/>
      </a:tcStyle>
    </a:band2H>
    <a:band1V>
      <a:tcTxStyle/>
      <a:tcStyle>
        <a:tcBdr/>
        <a:fill>
          <a:solidFill>
            <a:srgbClr val="E0CCCA"/>
          </a:solidFill>
        </a:fill>
      </a:tcStyle>
    </a:band1V>
    <a:band2V>
      <a:tcTxStyle/>
      <a:tcStyle>
        <a:tcBdr/>
      </a:tcStyle>
    </a:band2V>
    <a:lastCol>
      <a:tcTxStyle b="on" i="off">
        <a:font>
          <a:latin typeface="Century Gothic"/>
          <a:ea typeface="Century Gothic"/>
          <a:cs typeface="Century Gothic"/>
        </a:font>
        <a:srgbClr val="FFFFFF"/>
      </a:tcTxStyle>
      <a:tcStyle>
        <a:tcBdr/>
        <a:fill>
          <a:solidFill>
            <a:srgbClr val="A53010"/>
          </a:solidFill>
        </a:fill>
      </a:tcStyle>
    </a:lastCol>
    <a:firstCol>
      <a:tcTxStyle b="on" i="off">
        <a:font>
          <a:latin typeface="Century Gothic"/>
          <a:ea typeface="Century Gothic"/>
          <a:cs typeface="Century Gothic"/>
        </a:font>
        <a:srgbClr val="FFFFFF"/>
      </a:tcTxStyle>
      <a:tcStyle>
        <a:tcBdr/>
        <a:fill>
          <a:solidFill>
            <a:srgbClr val="A53010"/>
          </a:solidFill>
        </a:fill>
      </a:tcStyle>
    </a:firstCol>
    <a:lastRow>
      <a:tcTxStyle b="on" i="off">
        <a:font>
          <a:latin typeface="Century Gothic"/>
          <a:ea typeface="Century Gothic"/>
          <a:cs typeface="Century Gothic"/>
        </a:font>
        <a:srgbClr val="FFFFFF"/>
      </a:tcTxStyle>
      <a:tcStyle>
        <a:tcBdr>
          <a:top>
            <a:ln w="38100" cap="flat" cmpd="sng">
              <a:solidFill>
                <a:srgbClr val="FFFFFF"/>
              </a:solidFill>
              <a:prstDash val="solid"/>
              <a:round/>
              <a:headEnd type="none" w="sm" len="sm"/>
              <a:tailEnd type="none" w="sm" len="sm"/>
            </a:ln>
          </a:top>
        </a:tcBdr>
        <a:fill>
          <a:solidFill>
            <a:srgbClr val="A53010"/>
          </a:solidFill>
        </a:fill>
      </a:tcStyle>
    </a:lastRow>
    <a:seCell>
      <a:tcTxStyle/>
      <a:tcStyle>
        <a:tcBdr/>
      </a:tcStyle>
    </a:seCell>
    <a:swCell>
      <a:tcTxStyle/>
      <a:tcStyle>
        <a:tcBdr/>
      </a:tcStyle>
    </a:swCell>
    <a:firstRow>
      <a:tcTxStyle b="on" i="off">
        <a:font>
          <a:latin typeface="Century Gothic"/>
          <a:ea typeface="Century Gothic"/>
          <a:cs typeface="Century Gothic"/>
        </a:font>
        <a:srgbClr val="FFFFFF"/>
      </a:tcTxStyle>
      <a:tcStyle>
        <a:tcBdr>
          <a:bottom>
            <a:ln w="38100" cap="flat" cmpd="sng">
              <a:solidFill>
                <a:srgbClr val="FFFFFF"/>
              </a:solidFill>
              <a:prstDash val="solid"/>
              <a:round/>
              <a:headEnd type="none" w="sm" len="sm"/>
              <a:tailEnd type="none" w="sm" len="sm"/>
            </a:ln>
          </a:bottom>
        </a:tcBdr>
        <a:fill>
          <a:solidFill>
            <a:srgbClr val="A5301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49"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33b4b3c69_1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633b4b3c69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33b4b3c69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33b4b3c69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633b4b3c69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633b4b3c69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33b4b3c69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33b4b3c69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633b4b3c69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633b4b3c69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89024b5fe7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89024b5fe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63393d2d06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63393d2d06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33b4b3c69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33b4b3c69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633b4b3c69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633b4b3c69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89024b5fe7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89024b5fe7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89024b5fe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89024b5f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89024b5fe7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89024b5fe7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33b4b3c69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633b4b3c6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633b4b3c69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633b4b3c6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633b4b3c69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633b4b3c6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633b4b3c69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633b4b3c6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633b4b3c69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633b4b3c69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633b4b3c69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633b4b3c69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633b4b3c69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633b4b3c69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89024b5fe7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89024b5fe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89024b5fe7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89024b5fe7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89bf5bb23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89bf5bb2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89bf5bb23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89bf5bb23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89bf5bb23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89bf5bb2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89bf5bb23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89bf5bb2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89bf5bb234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89bf5bb23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89024b5fe7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89024b5fe7_1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33b4b3c69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33b4b3c69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scholar.google.com/scholar_lookup?title=High%20speed%2C%20long%20reach%20OFDM-FSO%20transmission%20link%20incorporating%20OSSB%20and%20OTSB%20schemes&amp;author=V.%20Sharma&amp;author=G.%20Kaur&amp;publication_year=2013" TargetMode="External"/><Relationship Id="rId3" Type="http://schemas.openxmlformats.org/officeDocument/2006/relationships/image" Target="../media/image1.png"/><Relationship Id="rId7" Type="http://schemas.openxmlformats.org/officeDocument/2006/relationships/hyperlink" Target="https://doi.org/10.1016/j.ijleo.2013.04.100"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scholar.google.com/scholar_lookup?title=Fiber%20optics%20without%20fiber&amp;author=H.%20A.%20Willebrand&amp;author=B.%20S.%20Ghuman&amp;publication_year=2001" TargetMode="External"/><Relationship Id="rId5" Type="http://schemas.openxmlformats.org/officeDocument/2006/relationships/hyperlink" Target="https://doi.org/10.1109/6.938713" TargetMode="External"/><Relationship Id="rId4" Type="http://schemas.openxmlformats.org/officeDocument/2006/relationships/hyperlink" Target="https://scholar.google.com/scholar_lookup?title=Free%20space%20optical%20communications%3A%20an%20overview%20of%20applications%20and%20technologies&amp;author=J.%20Kaufmann"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cholar.google.com/scholar_lookup?title=Simulation-assisted%20design%20of%20free%20space%20optical%20transmission%20systems&amp;author=G.%20Shaulov&amp;author=J.%20Patel&amp;author=B.%20Whitlock&amp;author=P.%20Mena&amp;author=R.%20Scarmozzino" TargetMode="External"/><Relationship Id="rId3" Type="http://schemas.openxmlformats.org/officeDocument/2006/relationships/hyperlink" Target="https://doi.org/10.1016/j.ijleo.2013.04.100" TargetMode="External"/><Relationship Id="rId7" Type="http://schemas.openxmlformats.org/officeDocument/2006/relationships/hyperlink" Target="https://doi.org/10.1109/milcom.2005.1605797"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scholar.google.com/scholar_lookup?title=Performance%20of%20SAC%20OCDMA-FSO%20communication%20systems&amp;author=R.%20K.%20Z.%20Sahbudin&amp;author=M.%20Kamarulzaman&amp;author=S.%20Hitam&amp;author=M.%20Mokhtar&amp;author=S.%20B.%20A.%20Anas&amp;publication_year=2013" TargetMode="External"/><Relationship Id="rId5" Type="http://schemas.openxmlformats.org/officeDocument/2006/relationships/hyperlink" Target="https://doi.org/10.1016/j.ijleo.2012.08.067" TargetMode="External"/><Relationship Id="rId4" Type="http://schemas.openxmlformats.org/officeDocument/2006/relationships/hyperlink" Target="https://scholar.google.com/scholar_lookup?title=High%20speed%2C%20long%20reach%20OFDM-FSO%20transmission%20link%20incorporating%20OSSB%20and%20OTSB%20schemes&amp;author=V.%20Sharma&amp;author=G.%20Kaur&amp;publication_year=2013" TargetMode="Externa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699" y="2733192"/>
            <a:ext cx="8520600" cy="1379700"/>
          </a:xfrm>
          <a:prstGeom prst="rect">
            <a:avLst/>
          </a:prstGeom>
        </p:spPr>
        <p:txBody>
          <a:bodyPr spcFirstLastPara="1" wrap="square" lIns="91425" tIns="91425" rIns="91425" bIns="91425" anchor="b" anchorCtr="0">
            <a:normAutofit fontScale="90000"/>
          </a:bodyPr>
          <a:lstStyle/>
          <a:p>
            <a:pPr>
              <a:buSzPts val="891"/>
            </a:pPr>
            <a:br>
              <a:rPr lang="en-US" sz="3200" b="1" kern="0" dirty="0">
                <a:solidFill>
                  <a:srgbClr val="000000"/>
                </a:solidFill>
                <a:effectLst/>
                <a:latin typeface="Times New Roman" panose="02020603050405020304" pitchFamily="18" charset="0"/>
                <a:ea typeface="Times New Roman" panose="02020603050405020304" pitchFamily="18" charset="0"/>
              </a:rPr>
            </a:br>
            <a:br>
              <a:rPr lang="en-US" sz="3200" b="1" kern="0" dirty="0">
                <a:solidFill>
                  <a:srgbClr val="000000"/>
                </a:solidFill>
                <a:effectLst/>
                <a:latin typeface="Times New Roman" panose="02020603050405020304" pitchFamily="18" charset="0"/>
                <a:ea typeface="Times New Roman" panose="02020603050405020304" pitchFamily="18" charset="0"/>
              </a:rPr>
            </a:br>
            <a:r>
              <a:rPr lang="en-US" sz="2700" b="1" u="sng" dirty="0">
                <a:solidFill>
                  <a:srgbClr val="000000"/>
                </a:solidFill>
                <a:latin typeface="Times New Roman" panose="02020603050405020304" pitchFamily="18" charset="0"/>
                <a:ea typeface="Times New Roman" panose="02020603050405020304" pitchFamily="18" charset="0"/>
              </a:rPr>
              <a:t>B.Tech. Project Presentation</a:t>
            </a:r>
            <a:br>
              <a:rPr lang="en-US" sz="2700" b="1" u="sng" dirty="0">
                <a:solidFill>
                  <a:srgbClr val="000000"/>
                </a:solidFill>
                <a:latin typeface="Times New Roman" panose="02020603050405020304" pitchFamily="18" charset="0"/>
                <a:ea typeface="Times New Roman" panose="02020603050405020304" pitchFamily="18" charset="0"/>
              </a:rPr>
            </a:br>
            <a:br>
              <a:rPr lang="en-US" sz="3200" b="1" dirty="0">
                <a:solidFill>
                  <a:srgbClr val="000000"/>
                </a:solidFill>
                <a:latin typeface="Times New Roman" panose="02020603050405020304" pitchFamily="18" charset="0"/>
                <a:ea typeface="Times New Roman" panose="02020603050405020304" pitchFamily="18" charset="0"/>
              </a:rPr>
            </a:br>
            <a:r>
              <a:rPr lang="en-US" sz="3100" b="1" kern="0" dirty="0">
                <a:solidFill>
                  <a:srgbClr val="000000"/>
                </a:solidFill>
                <a:effectLst/>
                <a:latin typeface="Times New Roman" panose="02020603050405020304" pitchFamily="18" charset="0"/>
                <a:ea typeface="Times New Roman" panose="02020603050405020304" pitchFamily="18" charset="0"/>
              </a:rPr>
              <a:t>Performance Investigation of FSO Network under Different Weather Conditions</a:t>
            </a:r>
            <a:br>
              <a:rPr lang="en-IN" sz="1800" kern="100" dirty="0">
                <a:solidFill>
                  <a:srgbClr val="000000"/>
                </a:solidFill>
                <a:effectLst/>
                <a:latin typeface="Times New Roman" panose="02020603050405020304" pitchFamily="18" charset="0"/>
                <a:ea typeface="Times New Roman" panose="02020603050405020304" pitchFamily="18" charset="0"/>
              </a:rPr>
            </a:br>
            <a:endParaRPr lang="en-US" sz="3200" b="1" dirty="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2464999" y="4351596"/>
            <a:ext cx="8520600" cy="16668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None/>
            </a:pPr>
            <a:r>
              <a:rPr lang="en" sz="2000" i="1" dirty="0">
                <a:latin typeface="Times New Roman"/>
                <a:ea typeface="Times New Roman"/>
                <a:cs typeface="Times New Roman"/>
                <a:sym typeface="Times New Roman"/>
              </a:rPr>
              <a:t>2020UEI2810            DEEPANSHU </a:t>
            </a:r>
            <a:endParaRPr sz="2000" i="1" dirty="0">
              <a:latin typeface="Times New Roman"/>
              <a:ea typeface="Times New Roman"/>
              <a:cs typeface="Times New Roman"/>
              <a:sym typeface="Times New Roman"/>
            </a:endParaRPr>
          </a:p>
          <a:p>
            <a:pPr marL="0" lvl="0" indent="0" algn="l" rtl="0">
              <a:lnSpc>
                <a:spcPct val="80000"/>
              </a:lnSpc>
              <a:spcBef>
                <a:spcPts val="0"/>
              </a:spcBef>
              <a:spcAft>
                <a:spcPts val="0"/>
              </a:spcAft>
              <a:buClr>
                <a:schemeClr val="dk1"/>
              </a:buClr>
              <a:buSzPts val="1100"/>
              <a:buFont typeface="Arial"/>
              <a:buNone/>
            </a:pPr>
            <a:r>
              <a:rPr lang="en" sz="2000" i="1" dirty="0">
                <a:latin typeface="Times New Roman"/>
                <a:ea typeface="Times New Roman"/>
                <a:cs typeface="Times New Roman"/>
                <a:sym typeface="Times New Roman"/>
              </a:rPr>
              <a:t>2020UEI2849            BHISHEK RANGA</a:t>
            </a:r>
            <a:endParaRPr sz="2000" i="1" dirty="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3777742" y="185987"/>
            <a:ext cx="1475101" cy="147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AutoNum type="arabicPeriod"/>
            </a:pPr>
            <a:r>
              <a:rPr lang="en"/>
              <a:t>Bus Topology</a:t>
            </a:r>
            <a:endParaRPr/>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gn="l" rtl="0">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All networked nodes are interconnected, peer to peer, using a single, open-ended cable</a:t>
            </a:r>
            <a:endParaRPr sz="2400">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Both ends of the bus must be terminated with a terminating resistor to prevent signal bounce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3585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Bus Topology</a:t>
            </a:r>
            <a:endParaRPr/>
          </a:p>
        </p:txBody>
      </p:sp>
      <p:pic>
        <p:nvPicPr>
          <p:cNvPr id="123" name="Google Shape;123;p23"/>
          <p:cNvPicPr preferRelativeResize="0"/>
          <p:nvPr/>
        </p:nvPicPr>
        <p:blipFill>
          <a:blip r:embed="rId3">
            <a:alphaModFix/>
          </a:blip>
          <a:stretch>
            <a:fillRect/>
          </a:stretch>
        </p:blipFill>
        <p:spPr>
          <a:xfrm>
            <a:off x="697350" y="1799551"/>
            <a:ext cx="7749300" cy="209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Ring Topology</a:t>
            </a:r>
            <a:endParaRPr/>
          </a:p>
        </p:txBody>
      </p:sp>
      <p:sp>
        <p:nvSpPr>
          <p:cNvPr id="129" name="Google Shape;12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30835" algn="l" rtl="0">
              <a:lnSpc>
                <a:spcPct val="150000"/>
              </a:lnSpc>
              <a:spcBef>
                <a:spcPts val="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Started out as a simple peer-to-peer LAN topology</a:t>
            </a:r>
            <a:endParaRPr sz="2400">
              <a:latin typeface="Times New Roman"/>
              <a:ea typeface="Times New Roman"/>
              <a:cs typeface="Times New Roman"/>
              <a:sym typeface="Times New Roman"/>
            </a:endParaRPr>
          </a:p>
          <a:p>
            <a:pPr marL="342900" lvl="0" indent="-330835" algn="l" rtl="0">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Each networked workstation had two connections: one to each of its nearest neighbors</a:t>
            </a:r>
            <a:endParaRPr sz="2400">
              <a:latin typeface="Times New Roman"/>
              <a:ea typeface="Times New Roman"/>
              <a:cs typeface="Times New Roman"/>
              <a:sym typeface="Times New Roman"/>
            </a:endParaRPr>
          </a:p>
          <a:p>
            <a:pPr marL="342900" lvl="0" indent="-330835" algn="l" rtl="0">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Data was transmitted unidirectional around the ring</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Ring Topology</a:t>
            </a:r>
            <a:endParaRPr/>
          </a:p>
        </p:txBody>
      </p:sp>
      <p:pic>
        <p:nvPicPr>
          <p:cNvPr id="135" name="Google Shape;135;p25"/>
          <p:cNvPicPr preferRelativeResize="0"/>
          <p:nvPr/>
        </p:nvPicPr>
        <p:blipFill>
          <a:blip r:embed="rId3">
            <a:alphaModFix/>
          </a:blip>
          <a:stretch>
            <a:fillRect/>
          </a:stretch>
        </p:blipFill>
        <p:spPr>
          <a:xfrm>
            <a:off x="2890578" y="1352775"/>
            <a:ext cx="3362851" cy="321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420"/>
              <a:t>Weather in New Delhi, INDIA</a:t>
            </a:r>
            <a:endParaRPr sz="2420"/>
          </a:p>
        </p:txBody>
      </p:sp>
      <p:sp>
        <p:nvSpPr>
          <p:cNvPr id="141" name="Google Shape;141;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1"/>
                </a:solidFill>
                <a:latin typeface="Times New Roman"/>
                <a:ea typeface="Times New Roman"/>
                <a:cs typeface="Times New Roman"/>
                <a:sym typeface="Times New Roman"/>
              </a:rPr>
              <a:t>The climate of New Delhi is a dry-winter humid subtropical climate bordering on a hot semi-arid climate with high variation between summer and winter in terms of both temperature and rainfall. The temperature varies from 46 °C (115 °F) in summers to around 0 °C (32 °F) in winters. The area's version of a humid subtropical climate is noticeably different from many other cities with this climate classification in that it features long and very hot summers with dust storms, relatively dry and mild winters with wildfire haze, and a monsoonal period. Summers are long, extending from early April to October, with the monsoon season occurring in the middle of the summer. Winter starts in November and peaks in January.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Architecture of FSO Network</a:t>
            </a:r>
            <a:endParaRPr b="1">
              <a:latin typeface="Times New Roman"/>
              <a:ea typeface="Times New Roman"/>
              <a:cs typeface="Times New Roman"/>
              <a:sym typeface="Times New Roman"/>
            </a:endParaRPr>
          </a:p>
        </p:txBody>
      </p:sp>
      <p:pic>
        <p:nvPicPr>
          <p:cNvPr id="147" name="Google Shape;147;p27"/>
          <p:cNvPicPr preferRelativeResize="0"/>
          <p:nvPr/>
        </p:nvPicPr>
        <p:blipFill>
          <a:blip r:embed="rId3">
            <a:alphaModFix/>
          </a:blip>
          <a:stretch>
            <a:fillRect/>
          </a:stretch>
        </p:blipFill>
        <p:spPr>
          <a:xfrm>
            <a:off x="8005700" y="142475"/>
            <a:ext cx="826600" cy="826600"/>
          </a:xfrm>
          <a:prstGeom prst="rect">
            <a:avLst/>
          </a:prstGeom>
          <a:noFill/>
          <a:ln>
            <a:noFill/>
          </a:ln>
        </p:spPr>
      </p:pic>
      <p:pic>
        <p:nvPicPr>
          <p:cNvPr id="148" name="Google Shape;148;p27"/>
          <p:cNvPicPr preferRelativeResize="0"/>
          <p:nvPr/>
        </p:nvPicPr>
        <p:blipFill>
          <a:blip r:embed="rId4">
            <a:alphaModFix/>
          </a:blip>
          <a:stretch>
            <a:fillRect/>
          </a:stretch>
        </p:blipFill>
        <p:spPr>
          <a:xfrm>
            <a:off x="958175" y="1274888"/>
            <a:ext cx="7227652" cy="3611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8"/>
          <p:cNvSpPr txBox="1">
            <a:spLocks noGrp="1"/>
          </p:cNvSpPr>
          <p:nvPr>
            <p:ph type="title"/>
          </p:nvPr>
        </p:nvSpPr>
        <p:spPr>
          <a:xfrm>
            <a:off x="236675" y="86525"/>
            <a:ext cx="8520600" cy="540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20" b="1">
                <a:latin typeface="Times New Roman"/>
                <a:ea typeface="Times New Roman"/>
                <a:cs typeface="Times New Roman"/>
                <a:sym typeface="Times New Roman"/>
              </a:rPr>
              <a:t>SIMULATED SETUP OF CLEAR WEATHER CONDITION</a:t>
            </a:r>
            <a:endParaRPr sz="2020" b="1">
              <a:latin typeface="Times New Roman"/>
              <a:ea typeface="Times New Roman"/>
              <a:cs typeface="Times New Roman"/>
              <a:sym typeface="Times New Roman"/>
            </a:endParaRPr>
          </a:p>
        </p:txBody>
      </p:sp>
      <p:pic>
        <p:nvPicPr>
          <p:cNvPr id="154" name="Google Shape;154;p28"/>
          <p:cNvPicPr preferRelativeResize="0"/>
          <p:nvPr/>
        </p:nvPicPr>
        <p:blipFill>
          <a:blip r:embed="rId3">
            <a:alphaModFix/>
          </a:blip>
          <a:stretch>
            <a:fillRect/>
          </a:stretch>
        </p:blipFill>
        <p:spPr>
          <a:xfrm>
            <a:off x="587138" y="664675"/>
            <a:ext cx="7969726" cy="4411024"/>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a:spLocks noGrp="1"/>
          </p:cNvSpPr>
          <p:nvPr>
            <p:ph type="title"/>
          </p:nvPr>
        </p:nvSpPr>
        <p:spPr>
          <a:xfrm>
            <a:off x="311700" y="130450"/>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000" b="1">
                <a:latin typeface="Times New Roman"/>
                <a:ea typeface="Times New Roman"/>
                <a:cs typeface="Times New Roman"/>
                <a:sym typeface="Times New Roman"/>
              </a:rPr>
              <a:t>SIMULATED SETUP OF HASTY WEATHER CONDITION</a:t>
            </a:r>
            <a:endParaRPr sz="2000" b="1">
              <a:latin typeface="Times New Roman"/>
              <a:ea typeface="Times New Roman"/>
              <a:cs typeface="Times New Roman"/>
              <a:sym typeface="Times New Roman"/>
            </a:endParaRPr>
          </a:p>
        </p:txBody>
      </p:sp>
      <p:pic>
        <p:nvPicPr>
          <p:cNvPr id="160" name="Google Shape;160;p29"/>
          <p:cNvPicPr preferRelativeResize="0"/>
          <p:nvPr/>
        </p:nvPicPr>
        <p:blipFill>
          <a:blip r:embed="rId3">
            <a:alphaModFix/>
          </a:blip>
          <a:stretch>
            <a:fillRect/>
          </a:stretch>
        </p:blipFill>
        <p:spPr>
          <a:xfrm>
            <a:off x="636312" y="600900"/>
            <a:ext cx="7871376" cy="44276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311700" y="47450"/>
            <a:ext cx="8520600" cy="56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2000" b="1">
                <a:latin typeface="Times New Roman"/>
                <a:ea typeface="Times New Roman"/>
                <a:cs typeface="Times New Roman"/>
                <a:sym typeface="Times New Roman"/>
              </a:rPr>
              <a:t>SIMULATED SETUP OF RAINY WEATHER CONDITION</a:t>
            </a:r>
            <a:endParaRPr sz="2000" b="1">
              <a:latin typeface="Times New Roman"/>
              <a:ea typeface="Times New Roman"/>
              <a:cs typeface="Times New Roman"/>
              <a:sym typeface="Times New Roman"/>
            </a:endParaRPr>
          </a:p>
          <a:p>
            <a:pPr marL="0" lvl="0" indent="0" algn="l" rtl="0">
              <a:spcBef>
                <a:spcPts val="0"/>
              </a:spcBef>
              <a:spcAft>
                <a:spcPts val="0"/>
              </a:spcAft>
              <a:buNone/>
            </a:pPr>
            <a:endParaRPr sz="2000" b="1">
              <a:latin typeface="Times New Roman"/>
              <a:ea typeface="Times New Roman"/>
              <a:cs typeface="Times New Roman"/>
              <a:sym typeface="Times New Roman"/>
            </a:endParaRPr>
          </a:p>
        </p:txBody>
      </p:sp>
      <p:pic>
        <p:nvPicPr>
          <p:cNvPr id="166" name="Google Shape;166;p30"/>
          <p:cNvPicPr preferRelativeResize="0"/>
          <p:nvPr/>
        </p:nvPicPr>
        <p:blipFill>
          <a:blip r:embed="rId3">
            <a:alphaModFix/>
          </a:blip>
          <a:stretch>
            <a:fillRect/>
          </a:stretch>
        </p:blipFill>
        <p:spPr>
          <a:xfrm>
            <a:off x="620425" y="572575"/>
            <a:ext cx="7903149" cy="44433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1"/>
          <p:cNvSpPr txBox="1">
            <a:spLocks noGrp="1"/>
          </p:cNvSpPr>
          <p:nvPr>
            <p:ph type="body" idx="1"/>
          </p:nvPr>
        </p:nvSpPr>
        <p:spPr>
          <a:xfrm>
            <a:off x="311700" y="281600"/>
            <a:ext cx="8520600" cy="48621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600" b="1">
                <a:latin typeface="Times New Roman"/>
                <a:ea typeface="Times New Roman"/>
                <a:cs typeface="Times New Roman"/>
                <a:sym typeface="Times New Roman"/>
              </a:rPr>
              <a:t>Season details with respective Attenuation:</a:t>
            </a:r>
            <a:endParaRPr sz="2600" b="1">
              <a:latin typeface="Times New Roman"/>
              <a:ea typeface="Times New Roman"/>
              <a:cs typeface="Times New Roman"/>
              <a:sym typeface="Times New Roman"/>
            </a:endParaRPr>
          </a:p>
        </p:txBody>
      </p:sp>
      <p:pic>
        <p:nvPicPr>
          <p:cNvPr id="172" name="Google Shape;172;p31"/>
          <p:cNvPicPr preferRelativeResize="0"/>
          <p:nvPr/>
        </p:nvPicPr>
        <p:blipFill>
          <a:blip r:embed="rId3">
            <a:alphaModFix/>
          </a:blip>
          <a:stretch>
            <a:fillRect/>
          </a:stretch>
        </p:blipFill>
        <p:spPr>
          <a:xfrm>
            <a:off x="8005700" y="142475"/>
            <a:ext cx="826600" cy="826600"/>
          </a:xfrm>
          <a:prstGeom prst="rect">
            <a:avLst/>
          </a:prstGeom>
          <a:noFill/>
          <a:ln>
            <a:noFill/>
          </a:ln>
        </p:spPr>
      </p:pic>
      <p:graphicFrame>
        <p:nvGraphicFramePr>
          <p:cNvPr id="173" name="Google Shape;173;p31"/>
          <p:cNvGraphicFramePr/>
          <p:nvPr/>
        </p:nvGraphicFramePr>
        <p:xfrm>
          <a:off x="370727" y="1617908"/>
          <a:ext cx="8461575" cy="2742700"/>
        </p:xfrm>
        <a:graphic>
          <a:graphicData uri="http://schemas.openxmlformats.org/drawingml/2006/table">
            <a:tbl>
              <a:tblPr firstRow="1" bandRow="1">
                <a:noFill/>
                <a:tableStyleId>{B4D659C5-40CE-4DA7-BC9F-96A623B78386}</a:tableStyleId>
              </a:tblPr>
              <a:tblGrid>
                <a:gridCol w="1426200">
                  <a:extLst>
                    <a:ext uri="{9D8B030D-6E8A-4147-A177-3AD203B41FA5}">
                      <a16:colId xmlns:a16="http://schemas.microsoft.com/office/drawing/2014/main" val="20000"/>
                    </a:ext>
                  </a:extLst>
                </a:gridCol>
                <a:gridCol w="4214825">
                  <a:extLst>
                    <a:ext uri="{9D8B030D-6E8A-4147-A177-3AD203B41FA5}">
                      <a16:colId xmlns:a16="http://schemas.microsoft.com/office/drawing/2014/main" val="20001"/>
                    </a:ext>
                  </a:extLst>
                </a:gridCol>
                <a:gridCol w="2820550">
                  <a:extLst>
                    <a:ext uri="{9D8B030D-6E8A-4147-A177-3AD203B41FA5}">
                      <a16:colId xmlns:a16="http://schemas.microsoft.com/office/drawing/2014/main" val="20002"/>
                    </a:ext>
                  </a:extLst>
                </a:gridCol>
              </a:tblGrid>
              <a:tr h="1064825">
                <a:tc>
                  <a:txBody>
                    <a:bodyPr/>
                    <a:lstStyle/>
                    <a:p>
                      <a:pPr marL="0" marR="0" lvl="0" indent="0" algn="ctr" rtl="0">
                        <a:spcBef>
                          <a:spcPts val="0"/>
                        </a:spcBef>
                        <a:spcAft>
                          <a:spcPts val="0"/>
                        </a:spcAft>
                        <a:buNone/>
                      </a:pPr>
                      <a:r>
                        <a:rPr lang="en" sz="2100" b="1" u="none" strike="noStrike" cap="none">
                          <a:solidFill>
                            <a:srgbClr val="FFFFFF"/>
                          </a:solidFill>
                          <a:latin typeface="Century Gothic"/>
                          <a:ea typeface="Century Gothic"/>
                          <a:cs typeface="Century Gothic"/>
                          <a:sym typeface="Century Gothic"/>
                        </a:rPr>
                        <a:t>Weather </a:t>
                      </a:r>
                      <a:endParaRPr sz="800"/>
                    </a:p>
                    <a:p>
                      <a:pPr marL="0" marR="0" lvl="0" indent="0" algn="ctr" rtl="0">
                        <a:spcBef>
                          <a:spcPts val="0"/>
                        </a:spcBef>
                        <a:spcAft>
                          <a:spcPts val="0"/>
                        </a:spcAft>
                        <a:buNone/>
                      </a:pPr>
                      <a:r>
                        <a:rPr lang="en" sz="2100" b="1" u="none" strike="noStrike" cap="none">
                          <a:solidFill>
                            <a:srgbClr val="FFFFFF"/>
                          </a:solidFill>
                          <a:latin typeface="Century Gothic"/>
                          <a:ea typeface="Century Gothic"/>
                          <a:cs typeface="Century Gothic"/>
                          <a:sym typeface="Century Gothic"/>
                        </a:rPr>
                        <a:t>Season</a:t>
                      </a:r>
                      <a:endParaRPr sz="800"/>
                    </a:p>
                    <a:p>
                      <a:pPr marL="0" marR="0" lvl="0" indent="0" algn="ctr" rtl="0">
                        <a:spcBef>
                          <a:spcPts val="0"/>
                        </a:spcBef>
                        <a:spcAft>
                          <a:spcPts val="0"/>
                        </a:spcAft>
                        <a:buNone/>
                      </a:pPr>
                      <a:endParaRPr u="none" strike="noStrike" cap="none"/>
                    </a:p>
                  </a:txBody>
                  <a:tcPr marL="102975" marR="102975" marT="51500" marB="51500"/>
                </a:tc>
                <a:tc>
                  <a:txBody>
                    <a:bodyPr/>
                    <a:lstStyle/>
                    <a:p>
                      <a:pPr marL="0" marR="0" lvl="0" indent="0" algn="ctr" rtl="0">
                        <a:spcBef>
                          <a:spcPts val="0"/>
                        </a:spcBef>
                        <a:spcAft>
                          <a:spcPts val="0"/>
                        </a:spcAft>
                        <a:buNone/>
                      </a:pPr>
                      <a:r>
                        <a:rPr lang="en" sz="2100" b="1" u="none" strike="noStrike" cap="none">
                          <a:solidFill>
                            <a:srgbClr val="FFFFFF"/>
                          </a:solidFill>
                          <a:latin typeface="Century Gothic"/>
                          <a:ea typeface="Century Gothic"/>
                          <a:cs typeface="Century Gothic"/>
                          <a:sym typeface="Century Gothic"/>
                        </a:rPr>
                        <a:t>Time Duration</a:t>
                      </a:r>
                      <a:endParaRPr sz="2100" u="none" strike="noStrike" cap="none"/>
                    </a:p>
                  </a:txBody>
                  <a:tcPr marL="102975" marR="102975" marT="51500" marB="51500"/>
                </a:tc>
                <a:tc>
                  <a:txBody>
                    <a:bodyPr/>
                    <a:lstStyle/>
                    <a:p>
                      <a:pPr marL="0" marR="0" lvl="0" indent="0" algn="ctr" rtl="0">
                        <a:spcBef>
                          <a:spcPts val="0"/>
                        </a:spcBef>
                        <a:spcAft>
                          <a:spcPts val="0"/>
                        </a:spcAft>
                        <a:buNone/>
                      </a:pPr>
                      <a:r>
                        <a:rPr lang="en" sz="2100" b="1" u="none" strike="noStrike" cap="none">
                          <a:solidFill>
                            <a:srgbClr val="FFFFFF"/>
                          </a:solidFill>
                          <a:latin typeface="Century Gothic"/>
                          <a:ea typeface="Century Gothic"/>
                          <a:cs typeface="Century Gothic"/>
                          <a:sym typeface="Century Gothic"/>
                        </a:rPr>
                        <a:t>Attenuation (dB/km) </a:t>
                      </a:r>
                      <a:endParaRPr sz="2100" u="none" strike="noStrike" cap="none"/>
                    </a:p>
                  </a:txBody>
                  <a:tcPr marL="102975" marR="102975" marT="51500" marB="51500"/>
                </a:tc>
                <a:extLst>
                  <a:ext uri="{0D108BD9-81ED-4DB2-BD59-A6C34878D82A}">
                    <a16:rowId xmlns:a16="http://schemas.microsoft.com/office/drawing/2014/main" val="10000"/>
                  </a:ext>
                </a:extLst>
              </a:tr>
              <a:tr h="544075">
                <a:tc>
                  <a:txBody>
                    <a:bodyPr/>
                    <a:lstStyle/>
                    <a:p>
                      <a:pPr marL="0" marR="0" lvl="0" indent="0" algn="ctr" rtl="0">
                        <a:spcBef>
                          <a:spcPts val="0"/>
                        </a:spcBef>
                        <a:spcAft>
                          <a:spcPts val="0"/>
                        </a:spcAft>
                        <a:buNone/>
                      </a:pPr>
                      <a:r>
                        <a:rPr lang="en" u="none" strike="noStrike" cap="none"/>
                        <a:t>Clear Season</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March to Last June</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0.23</a:t>
                      </a:r>
                      <a:endParaRPr u="none" strike="noStrike" cap="none"/>
                    </a:p>
                  </a:txBody>
                  <a:tcPr marL="102975" marR="102975" marT="51500" marB="51500"/>
                </a:tc>
                <a:extLst>
                  <a:ext uri="{0D108BD9-81ED-4DB2-BD59-A6C34878D82A}">
                    <a16:rowId xmlns:a16="http://schemas.microsoft.com/office/drawing/2014/main" val="10001"/>
                  </a:ext>
                </a:extLst>
              </a:tr>
              <a:tr h="544075">
                <a:tc>
                  <a:txBody>
                    <a:bodyPr/>
                    <a:lstStyle/>
                    <a:p>
                      <a:pPr marL="0" marR="0" lvl="0" indent="0" algn="ctr" rtl="0">
                        <a:spcBef>
                          <a:spcPts val="0"/>
                        </a:spcBef>
                        <a:spcAft>
                          <a:spcPts val="0"/>
                        </a:spcAft>
                        <a:buNone/>
                      </a:pPr>
                      <a:r>
                        <a:rPr lang="en" u="none" strike="noStrike" cap="none"/>
                        <a:t>Rain Season</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July to September &amp; September to October </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9.64</a:t>
                      </a:r>
                      <a:endParaRPr u="none" strike="noStrike" cap="none"/>
                    </a:p>
                  </a:txBody>
                  <a:tcPr marL="102975" marR="102975" marT="51500" marB="51500"/>
                </a:tc>
                <a:extLst>
                  <a:ext uri="{0D108BD9-81ED-4DB2-BD59-A6C34878D82A}">
                    <a16:rowId xmlns:a16="http://schemas.microsoft.com/office/drawing/2014/main" val="10002"/>
                  </a:ext>
                </a:extLst>
              </a:tr>
              <a:tr h="589725">
                <a:tc>
                  <a:txBody>
                    <a:bodyPr/>
                    <a:lstStyle/>
                    <a:p>
                      <a:pPr marL="0" marR="0" lvl="0" indent="0" algn="ctr" rtl="0">
                        <a:spcBef>
                          <a:spcPts val="0"/>
                        </a:spcBef>
                        <a:spcAft>
                          <a:spcPts val="0"/>
                        </a:spcAft>
                        <a:buNone/>
                      </a:pPr>
                      <a:r>
                        <a:rPr lang="en"/>
                        <a:t>Haze</a:t>
                      </a:r>
                      <a:r>
                        <a:rPr lang="en" u="none" strike="noStrike" cap="none"/>
                        <a:t> </a:t>
                      </a:r>
                      <a:endParaRPr sz="800"/>
                    </a:p>
                    <a:p>
                      <a:pPr marL="0" marR="0" lvl="0" indent="0" algn="ctr" rtl="0">
                        <a:spcBef>
                          <a:spcPts val="0"/>
                        </a:spcBef>
                        <a:spcAft>
                          <a:spcPts val="0"/>
                        </a:spcAft>
                        <a:buNone/>
                      </a:pPr>
                      <a:r>
                        <a:rPr lang="en" u="none" strike="noStrike" cap="none"/>
                        <a:t>Season</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December to February </a:t>
                      </a:r>
                      <a:endParaRPr u="none" strike="noStrike" cap="none"/>
                    </a:p>
                  </a:txBody>
                  <a:tcPr marL="102975" marR="102975" marT="51500" marB="51500"/>
                </a:tc>
                <a:tc>
                  <a:txBody>
                    <a:bodyPr/>
                    <a:lstStyle/>
                    <a:p>
                      <a:pPr marL="0" marR="0" lvl="0" indent="0" algn="ctr" rtl="0">
                        <a:spcBef>
                          <a:spcPts val="0"/>
                        </a:spcBef>
                        <a:spcAft>
                          <a:spcPts val="0"/>
                        </a:spcAft>
                        <a:buNone/>
                      </a:pPr>
                      <a:r>
                        <a:rPr lang="en" u="none" strike="noStrike" cap="none"/>
                        <a:t>2.37</a:t>
                      </a:r>
                      <a:endParaRPr u="none" strike="noStrike" cap="none"/>
                    </a:p>
                  </a:txBody>
                  <a:tcPr marL="102975" marR="102975" marT="51500" marB="51500"/>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424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62" name="Google Shape;62;p14"/>
          <p:cNvSpPr txBox="1">
            <a:spLocks noGrp="1"/>
          </p:cNvSpPr>
          <p:nvPr>
            <p:ph type="body" idx="1"/>
          </p:nvPr>
        </p:nvSpPr>
        <p:spPr>
          <a:xfrm>
            <a:off x="311700" y="1242300"/>
            <a:ext cx="8520600" cy="3901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sz="1660" b="1">
                <a:latin typeface="Times New Roman"/>
                <a:ea typeface="Times New Roman"/>
                <a:cs typeface="Times New Roman"/>
                <a:sym typeface="Times New Roman"/>
              </a:rPr>
              <a:t>INTRODUCTION</a:t>
            </a:r>
            <a:endParaRPr sz="1660" b="1">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660" b="1">
                <a:latin typeface="Times New Roman"/>
                <a:ea typeface="Times New Roman"/>
                <a:cs typeface="Times New Roman"/>
                <a:sym typeface="Times New Roman"/>
              </a:rPr>
              <a:t>OPTISYSTEM</a:t>
            </a:r>
            <a:endParaRPr sz="1660" b="1">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660" b="1">
                <a:latin typeface="Times New Roman"/>
                <a:ea typeface="Times New Roman"/>
                <a:cs typeface="Times New Roman"/>
                <a:sym typeface="Times New Roman"/>
              </a:rPr>
              <a:t>AIMS/OBJECTIVE OF PROJECT</a:t>
            </a:r>
            <a:endParaRPr sz="1660" b="1">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660" b="1">
                <a:latin typeface="Times New Roman"/>
                <a:ea typeface="Times New Roman"/>
                <a:cs typeface="Times New Roman"/>
                <a:sym typeface="Times New Roman"/>
              </a:rPr>
              <a:t>FUTURE WORKS TO BE DONE</a:t>
            </a:r>
            <a:endParaRPr sz="1660" b="1">
              <a:latin typeface="Times New Roman"/>
              <a:ea typeface="Times New Roman"/>
              <a:cs typeface="Times New Roman"/>
              <a:sym typeface="Times New Roman"/>
            </a:endParaRPr>
          </a:p>
          <a:p>
            <a:pPr marL="0" lvl="0" indent="0" algn="l" rtl="0">
              <a:lnSpc>
                <a:spcPct val="95000"/>
              </a:lnSpc>
              <a:spcBef>
                <a:spcPts val="1200"/>
              </a:spcBef>
              <a:spcAft>
                <a:spcPts val="0"/>
              </a:spcAft>
              <a:buSzPts val="770"/>
              <a:buNone/>
            </a:pPr>
            <a:r>
              <a:rPr lang="en" sz="1660" b="1">
                <a:latin typeface="Times New Roman"/>
                <a:ea typeface="Times New Roman"/>
                <a:cs typeface="Times New Roman"/>
                <a:sym typeface="Times New Roman"/>
              </a:rPr>
              <a:t>EXPECTED OUTPUTS/OUTCOME OF THE WORK </a:t>
            </a:r>
            <a:endParaRPr sz="1660" b="1">
              <a:latin typeface="Times New Roman"/>
              <a:ea typeface="Times New Roman"/>
              <a:cs typeface="Times New Roman"/>
              <a:sym typeface="Times New Roman"/>
            </a:endParaRPr>
          </a:p>
          <a:p>
            <a:pPr marL="0" lvl="0" indent="0" algn="l" rtl="0">
              <a:lnSpc>
                <a:spcPct val="95000"/>
              </a:lnSpc>
              <a:spcBef>
                <a:spcPts val="1200"/>
              </a:spcBef>
              <a:spcAft>
                <a:spcPts val="1200"/>
              </a:spcAft>
              <a:buSzPts val="770"/>
              <a:buNone/>
            </a:pPr>
            <a:r>
              <a:rPr lang="en" sz="1660" b="1">
                <a:latin typeface="Times New Roman"/>
                <a:ea typeface="Times New Roman"/>
                <a:cs typeface="Times New Roman"/>
                <a:sym typeface="Times New Roman"/>
              </a:rPr>
              <a:t>REFERENCES</a:t>
            </a:r>
            <a:endParaRPr sz="1660" b="1">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8005700" y="142475"/>
            <a:ext cx="826600" cy="826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2"/>
          <p:cNvSpPr txBox="1">
            <a:spLocks noGrp="1"/>
          </p:cNvSpPr>
          <p:nvPr>
            <p:ph type="body" idx="1"/>
          </p:nvPr>
        </p:nvSpPr>
        <p:spPr>
          <a:xfrm>
            <a:off x="311700" y="189025"/>
            <a:ext cx="8520600" cy="45972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600" b="1">
                <a:latin typeface="Times New Roman"/>
                <a:ea typeface="Times New Roman"/>
                <a:cs typeface="Times New Roman"/>
                <a:sym typeface="Times New Roman"/>
              </a:rPr>
              <a:t>Parameters of FSO Channel</a:t>
            </a:r>
            <a:endParaRPr sz="2600" b="1">
              <a:latin typeface="Times New Roman"/>
              <a:ea typeface="Times New Roman"/>
              <a:cs typeface="Times New Roman"/>
              <a:sym typeface="Times New Roman"/>
            </a:endParaRPr>
          </a:p>
        </p:txBody>
      </p:sp>
      <p:pic>
        <p:nvPicPr>
          <p:cNvPr id="179" name="Google Shape;179;p32"/>
          <p:cNvPicPr preferRelativeResize="0"/>
          <p:nvPr/>
        </p:nvPicPr>
        <p:blipFill>
          <a:blip r:embed="rId3">
            <a:alphaModFix/>
          </a:blip>
          <a:stretch>
            <a:fillRect/>
          </a:stretch>
        </p:blipFill>
        <p:spPr>
          <a:xfrm>
            <a:off x="8005700" y="142475"/>
            <a:ext cx="826600" cy="826600"/>
          </a:xfrm>
          <a:prstGeom prst="rect">
            <a:avLst/>
          </a:prstGeom>
          <a:noFill/>
          <a:ln>
            <a:noFill/>
          </a:ln>
        </p:spPr>
      </p:pic>
      <p:graphicFrame>
        <p:nvGraphicFramePr>
          <p:cNvPr id="180" name="Google Shape;180;p32"/>
          <p:cNvGraphicFramePr/>
          <p:nvPr/>
        </p:nvGraphicFramePr>
        <p:xfrm>
          <a:off x="997468" y="1387150"/>
          <a:ext cx="7653925" cy="3017225"/>
        </p:xfrm>
        <a:graphic>
          <a:graphicData uri="http://schemas.openxmlformats.org/drawingml/2006/table">
            <a:tbl>
              <a:tblPr firstRow="1" bandRow="1">
                <a:noFill/>
                <a:tableStyleId>{B4D659C5-40CE-4DA7-BC9F-96A623B78386}</a:tableStyleId>
              </a:tblPr>
              <a:tblGrid>
                <a:gridCol w="1662975">
                  <a:extLst>
                    <a:ext uri="{9D8B030D-6E8A-4147-A177-3AD203B41FA5}">
                      <a16:colId xmlns:a16="http://schemas.microsoft.com/office/drawing/2014/main" val="20000"/>
                    </a:ext>
                  </a:extLst>
                </a:gridCol>
                <a:gridCol w="5990950">
                  <a:extLst>
                    <a:ext uri="{9D8B030D-6E8A-4147-A177-3AD203B41FA5}">
                      <a16:colId xmlns:a16="http://schemas.microsoft.com/office/drawing/2014/main" val="20001"/>
                    </a:ext>
                  </a:extLst>
                </a:gridCol>
              </a:tblGrid>
              <a:tr h="472700">
                <a:tc>
                  <a:txBody>
                    <a:bodyPr/>
                    <a:lstStyle/>
                    <a:p>
                      <a:pPr marL="0" marR="0" lvl="0" indent="0" algn="l" rtl="0">
                        <a:spcBef>
                          <a:spcPts val="0"/>
                        </a:spcBef>
                        <a:spcAft>
                          <a:spcPts val="0"/>
                        </a:spcAft>
                        <a:buNone/>
                      </a:pPr>
                      <a:r>
                        <a:rPr lang="en" sz="1600" u="none" strike="noStrike" cap="none"/>
                        <a:t>Parameters </a:t>
                      </a:r>
                      <a:endParaRPr sz="1600"/>
                    </a:p>
                  </a:txBody>
                  <a:tcPr marL="98550" marR="98550" marT="49275" marB="49275"/>
                </a:tc>
                <a:tc>
                  <a:txBody>
                    <a:bodyPr/>
                    <a:lstStyle/>
                    <a:p>
                      <a:pPr marL="0" marR="0" lvl="0" indent="0" algn="l" rtl="0">
                        <a:spcBef>
                          <a:spcPts val="0"/>
                        </a:spcBef>
                        <a:spcAft>
                          <a:spcPts val="0"/>
                        </a:spcAft>
                        <a:buNone/>
                      </a:pPr>
                      <a:r>
                        <a:rPr lang="en" sz="1600"/>
                        <a:t>Range </a:t>
                      </a:r>
                      <a:endParaRPr sz="1600"/>
                    </a:p>
                  </a:txBody>
                  <a:tcPr marL="98550" marR="98550" marT="49275" marB="49275"/>
                </a:tc>
                <a:extLst>
                  <a:ext uri="{0D108BD9-81ED-4DB2-BD59-A6C34878D82A}">
                    <a16:rowId xmlns:a16="http://schemas.microsoft.com/office/drawing/2014/main" val="10000"/>
                  </a:ext>
                </a:extLst>
              </a:tr>
              <a:tr h="1146025">
                <a:tc>
                  <a:txBody>
                    <a:bodyPr/>
                    <a:lstStyle/>
                    <a:p>
                      <a:pPr marL="0" marR="0" lvl="0" indent="0" algn="l" rtl="0">
                        <a:spcBef>
                          <a:spcPts val="0"/>
                        </a:spcBef>
                        <a:spcAft>
                          <a:spcPts val="0"/>
                        </a:spcAft>
                        <a:buNone/>
                      </a:pPr>
                      <a:r>
                        <a:rPr lang="en" sz="1600"/>
                        <a:t>Input power </a:t>
                      </a:r>
                      <a:endParaRPr sz="1600"/>
                    </a:p>
                  </a:txBody>
                  <a:tcPr marL="98550" marR="98550" marT="49275" marB="49275"/>
                </a:tc>
                <a:tc>
                  <a:txBody>
                    <a:bodyPr/>
                    <a:lstStyle/>
                    <a:p>
                      <a:pPr marL="0" marR="0" lvl="0" indent="0" algn="l" rtl="0">
                        <a:spcBef>
                          <a:spcPts val="0"/>
                        </a:spcBef>
                        <a:spcAft>
                          <a:spcPts val="0"/>
                        </a:spcAft>
                        <a:buNone/>
                      </a:pPr>
                      <a:r>
                        <a:rPr lang="en" sz="1600">
                          <a:solidFill>
                            <a:srgbClr val="000000"/>
                          </a:solidFill>
                          <a:latin typeface="Century Gothic"/>
                          <a:ea typeface="Century Gothic"/>
                          <a:cs typeface="Century Gothic"/>
                          <a:sym typeface="Century Gothic"/>
                        </a:rPr>
                        <a:t>Clear weather: 20 dB</a:t>
                      </a:r>
                      <a:endParaRPr sz="16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 sz="1600">
                          <a:solidFill>
                            <a:srgbClr val="000000"/>
                          </a:solidFill>
                          <a:latin typeface="Century Gothic"/>
                          <a:ea typeface="Century Gothic"/>
                          <a:cs typeface="Century Gothic"/>
                          <a:sym typeface="Century Gothic"/>
                        </a:rPr>
                        <a:t>Foggy weather: 30 dB</a:t>
                      </a:r>
                      <a:endParaRPr sz="1600">
                        <a:solidFill>
                          <a:srgbClr val="000000"/>
                        </a:solidFill>
                        <a:latin typeface="Century Gothic"/>
                        <a:ea typeface="Century Gothic"/>
                        <a:cs typeface="Century Gothic"/>
                        <a:sym typeface="Century Gothic"/>
                      </a:endParaRPr>
                    </a:p>
                    <a:p>
                      <a:pPr marL="0" marR="0" lvl="0" indent="0" algn="l" rtl="0">
                        <a:spcBef>
                          <a:spcPts val="0"/>
                        </a:spcBef>
                        <a:spcAft>
                          <a:spcPts val="0"/>
                        </a:spcAft>
                        <a:buNone/>
                      </a:pPr>
                      <a:r>
                        <a:rPr lang="en" sz="1600">
                          <a:solidFill>
                            <a:srgbClr val="000000"/>
                          </a:solidFill>
                          <a:latin typeface="Century Gothic"/>
                          <a:ea typeface="Century Gothic"/>
                          <a:cs typeface="Century Gothic"/>
                          <a:sym typeface="Century Gothic"/>
                        </a:rPr>
                        <a:t>Rainy weather: 40 dB</a:t>
                      </a:r>
                      <a:endParaRPr sz="1600"/>
                    </a:p>
                  </a:txBody>
                  <a:tcPr marL="98550" marR="98550" marT="49275" marB="49275"/>
                </a:tc>
                <a:extLst>
                  <a:ext uri="{0D108BD9-81ED-4DB2-BD59-A6C34878D82A}">
                    <a16:rowId xmlns:a16="http://schemas.microsoft.com/office/drawing/2014/main" val="10001"/>
                  </a:ext>
                </a:extLst>
              </a:tr>
              <a:tr h="925800">
                <a:tc>
                  <a:txBody>
                    <a:bodyPr/>
                    <a:lstStyle/>
                    <a:p>
                      <a:pPr marL="0" marR="0" lvl="0" indent="0" algn="l" rtl="0">
                        <a:spcBef>
                          <a:spcPts val="0"/>
                        </a:spcBef>
                        <a:spcAft>
                          <a:spcPts val="0"/>
                        </a:spcAft>
                        <a:buNone/>
                      </a:pPr>
                      <a:r>
                        <a:rPr lang="en" sz="1600"/>
                        <a:t>Wavelength </a:t>
                      </a:r>
                      <a:endParaRPr sz="1600"/>
                    </a:p>
                  </a:txBody>
                  <a:tcPr marL="98550" marR="98550" marT="49275" marB="49275"/>
                </a:tc>
                <a:tc>
                  <a:txBody>
                    <a:bodyPr/>
                    <a:lstStyle/>
                    <a:p>
                      <a:pPr marL="0" marR="0" lvl="0" indent="0" algn="l" rtl="0">
                        <a:spcBef>
                          <a:spcPts val="0"/>
                        </a:spcBef>
                        <a:spcAft>
                          <a:spcPts val="0"/>
                        </a:spcAft>
                        <a:buNone/>
                      </a:pPr>
                      <a:r>
                        <a:rPr lang="en" sz="1600">
                          <a:solidFill>
                            <a:srgbClr val="000000"/>
                          </a:solidFill>
                          <a:latin typeface="Century Gothic"/>
                          <a:ea typeface="Century Gothic"/>
                          <a:cs typeface="Century Gothic"/>
                          <a:sym typeface="Century Gothic"/>
                        </a:rPr>
                        <a:t>1550 nm onwards (12 channels with equal channel spacing of 0.5 nm)</a:t>
                      </a:r>
                      <a:endParaRPr sz="1600"/>
                    </a:p>
                  </a:txBody>
                  <a:tcPr marL="98550" marR="98550" marT="49275" marB="49275"/>
                </a:tc>
                <a:extLst>
                  <a:ext uri="{0D108BD9-81ED-4DB2-BD59-A6C34878D82A}">
                    <a16:rowId xmlns:a16="http://schemas.microsoft.com/office/drawing/2014/main" val="10002"/>
                  </a:ext>
                </a:extLst>
              </a:tr>
              <a:tr h="472700">
                <a:tc>
                  <a:txBody>
                    <a:bodyPr/>
                    <a:lstStyle/>
                    <a:p>
                      <a:pPr marL="0" marR="0" lvl="0" indent="0" algn="l" rtl="0">
                        <a:spcBef>
                          <a:spcPts val="0"/>
                        </a:spcBef>
                        <a:spcAft>
                          <a:spcPts val="0"/>
                        </a:spcAft>
                        <a:buNone/>
                      </a:pPr>
                      <a:r>
                        <a:rPr lang="en" sz="1600"/>
                        <a:t>Bit rate </a:t>
                      </a:r>
                      <a:endParaRPr sz="1600"/>
                    </a:p>
                  </a:txBody>
                  <a:tcPr marL="98550" marR="98550" marT="49275" marB="49275"/>
                </a:tc>
                <a:tc>
                  <a:txBody>
                    <a:bodyPr/>
                    <a:lstStyle/>
                    <a:p>
                      <a:pPr marL="0" marR="0" lvl="0" indent="0" algn="l" rtl="0">
                        <a:spcBef>
                          <a:spcPts val="0"/>
                        </a:spcBef>
                        <a:spcAft>
                          <a:spcPts val="0"/>
                        </a:spcAft>
                        <a:buNone/>
                      </a:pPr>
                      <a:r>
                        <a:rPr lang="en" sz="1600"/>
                        <a:t>5 Gbps</a:t>
                      </a:r>
                      <a:endParaRPr sz="1600"/>
                    </a:p>
                  </a:txBody>
                  <a:tcPr marL="98550" marR="98550" marT="49275" marB="49275"/>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264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420" b="1">
                <a:solidFill>
                  <a:srgbClr val="262626"/>
                </a:solidFill>
                <a:latin typeface="Times New Roman"/>
                <a:ea typeface="Times New Roman"/>
                <a:cs typeface="Times New Roman"/>
                <a:sym typeface="Times New Roman"/>
              </a:rPr>
              <a:t>Graph of variation of Q factor with respect to the used wavelengths at each node for clear season.</a:t>
            </a:r>
            <a:endParaRPr sz="2420" b="1">
              <a:latin typeface="Times New Roman"/>
              <a:ea typeface="Times New Roman"/>
              <a:cs typeface="Times New Roman"/>
              <a:sym typeface="Times New Roman"/>
            </a:endParaRPr>
          </a:p>
        </p:txBody>
      </p:sp>
      <p:pic>
        <p:nvPicPr>
          <p:cNvPr id="186" name="Google Shape;186;p33"/>
          <p:cNvPicPr preferRelativeResize="0"/>
          <p:nvPr/>
        </p:nvPicPr>
        <p:blipFill>
          <a:blip r:embed="rId3">
            <a:alphaModFix/>
          </a:blip>
          <a:stretch>
            <a:fillRect/>
          </a:stretch>
        </p:blipFill>
        <p:spPr>
          <a:xfrm>
            <a:off x="1950450" y="1293775"/>
            <a:ext cx="5462650" cy="351570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180" b="1">
                <a:solidFill>
                  <a:srgbClr val="262626"/>
                </a:solidFill>
                <a:latin typeface="Times New Roman"/>
                <a:ea typeface="Times New Roman"/>
                <a:cs typeface="Times New Roman"/>
                <a:sym typeface="Times New Roman"/>
              </a:rPr>
              <a:t>The R</a:t>
            </a:r>
            <a:r>
              <a:rPr lang="en" sz="2540" b="1">
                <a:solidFill>
                  <a:srgbClr val="262626"/>
                </a:solidFill>
                <a:latin typeface="Times New Roman"/>
                <a:ea typeface="Times New Roman"/>
                <a:cs typeface="Times New Roman"/>
                <a:sym typeface="Times New Roman"/>
              </a:rPr>
              <a:t>eceived output eye diagrams at different nodes for clear season</a:t>
            </a:r>
            <a:endParaRPr sz="1820" b="1">
              <a:latin typeface="Times New Roman"/>
              <a:ea typeface="Times New Roman"/>
              <a:cs typeface="Times New Roman"/>
              <a:sym typeface="Times New Roman"/>
            </a:endParaRPr>
          </a:p>
        </p:txBody>
      </p:sp>
      <p:pic>
        <p:nvPicPr>
          <p:cNvPr id="192" name="Google Shape;192;p34"/>
          <p:cNvPicPr preferRelativeResize="0"/>
          <p:nvPr/>
        </p:nvPicPr>
        <p:blipFill rotWithShape="1">
          <a:blip r:embed="rId3">
            <a:alphaModFix/>
          </a:blip>
          <a:srcRect r="25838"/>
          <a:stretch/>
        </p:blipFill>
        <p:spPr>
          <a:xfrm>
            <a:off x="571175" y="1827080"/>
            <a:ext cx="2346600" cy="2404120"/>
          </a:xfrm>
          <a:prstGeom prst="rect">
            <a:avLst/>
          </a:prstGeom>
          <a:noFill/>
          <a:ln>
            <a:noFill/>
          </a:ln>
          <a:effectLst>
            <a:outerShdw blurRad="57150" dist="19050" dir="5400000" algn="bl" rotWithShape="0">
              <a:srgbClr val="000000">
                <a:alpha val="50000"/>
              </a:srgbClr>
            </a:outerShdw>
          </a:effectLst>
        </p:spPr>
      </p:pic>
      <p:pic>
        <p:nvPicPr>
          <p:cNvPr id="193" name="Google Shape;193;p34"/>
          <p:cNvPicPr preferRelativeResize="0"/>
          <p:nvPr/>
        </p:nvPicPr>
        <p:blipFill rotWithShape="1">
          <a:blip r:embed="rId4">
            <a:alphaModFix/>
          </a:blip>
          <a:srcRect r="26556"/>
          <a:stretch/>
        </p:blipFill>
        <p:spPr>
          <a:xfrm>
            <a:off x="3398712" y="1769550"/>
            <a:ext cx="2346576" cy="2414475"/>
          </a:xfrm>
          <a:prstGeom prst="rect">
            <a:avLst/>
          </a:prstGeom>
          <a:noFill/>
          <a:ln>
            <a:noFill/>
          </a:ln>
          <a:effectLst>
            <a:outerShdw blurRad="57150" dist="19050" dir="5400000" algn="bl" rotWithShape="0">
              <a:srgbClr val="000000">
                <a:alpha val="50000"/>
              </a:srgbClr>
            </a:outerShdw>
          </a:effectLst>
        </p:spPr>
      </p:pic>
      <p:pic>
        <p:nvPicPr>
          <p:cNvPr id="194" name="Google Shape;194;p34"/>
          <p:cNvPicPr preferRelativeResize="0"/>
          <p:nvPr/>
        </p:nvPicPr>
        <p:blipFill rotWithShape="1">
          <a:blip r:embed="rId5">
            <a:alphaModFix/>
          </a:blip>
          <a:srcRect r="25283"/>
          <a:stretch/>
        </p:blipFill>
        <p:spPr>
          <a:xfrm>
            <a:off x="6170800" y="1769550"/>
            <a:ext cx="2409549" cy="24144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420" b="1">
                <a:solidFill>
                  <a:srgbClr val="262626"/>
                </a:solidFill>
                <a:latin typeface="Times New Roman"/>
                <a:ea typeface="Times New Roman"/>
                <a:cs typeface="Times New Roman"/>
                <a:sym typeface="Times New Roman"/>
              </a:rPr>
              <a:t>Graph of Q factor with respect to the used wavelengths at each node for hasty season.</a:t>
            </a:r>
            <a:endParaRPr sz="2420" b="1">
              <a:latin typeface="Times New Roman"/>
              <a:ea typeface="Times New Roman"/>
              <a:cs typeface="Times New Roman"/>
              <a:sym typeface="Times New Roman"/>
            </a:endParaRPr>
          </a:p>
        </p:txBody>
      </p:sp>
      <p:pic>
        <p:nvPicPr>
          <p:cNvPr id="200" name="Google Shape;200;p35"/>
          <p:cNvPicPr preferRelativeResize="0"/>
          <p:nvPr/>
        </p:nvPicPr>
        <p:blipFill>
          <a:blip r:embed="rId3">
            <a:alphaModFix/>
          </a:blip>
          <a:stretch>
            <a:fillRect/>
          </a:stretch>
        </p:blipFill>
        <p:spPr>
          <a:xfrm>
            <a:off x="2090775" y="1508300"/>
            <a:ext cx="4962450" cy="323195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480" b="1">
                <a:solidFill>
                  <a:srgbClr val="262626"/>
                </a:solidFill>
                <a:latin typeface="Times New Roman"/>
                <a:ea typeface="Times New Roman"/>
                <a:cs typeface="Times New Roman"/>
                <a:sym typeface="Times New Roman"/>
              </a:rPr>
              <a:t>The received output eye diagram (1550 nm) at different nodes for hasty season</a:t>
            </a:r>
            <a:endParaRPr sz="2120" b="1">
              <a:latin typeface="Times New Roman"/>
              <a:ea typeface="Times New Roman"/>
              <a:cs typeface="Times New Roman"/>
              <a:sym typeface="Times New Roman"/>
            </a:endParaRPr>
          </a:p>
        </p:txBody>
      </p:sp>
      <p:pic>
        <p:nvPicPr>
          <p:cNvPr id="206" name="Google Shape;206;p36"/>
          <p:cNvPicPr preferRelativeResize="0"/>
          <p:nvPr/>
        </p:nvPicPr>
        <p:blipFill rotWithShape="1">
          <a:blip r:embed="rId3">
            <a:alphaModFix/>
          </a:blip>
          <a:srcRect l="33302" t="15483" r="29187" b="15976"/>
          <a:stretch/>
        </p:blipFill>
        <p:spPr>
          <a:xfrm>
            <a:off x="608125" y="2036093"/>
            <a:ext cx="2388302" cy="2454632"/>
          </a:xfrm>
          <a:prstGeom prst="rect">
            <a:avLst/>
          </a:prstGeom>
          <a:noFill/>
          <a:ln>
            <a:noFill/>
          </a:ln>
          <a:effectLst>
            <a:outerShdw blurRad="57150" dist="19050" dir="5400000" algn="bl" rotWithShape="0">
              <a:srgbClr val="000000">
                <a:alpha val="50000"/>
              </a:srgbClr>
            </a:outerShdw>
          </a:effectLst>
        </p:spPr>
      </p:pic>
      <p:pic>
        <p:nvPicPr>
          <p:cNvPr id="207" name="Google Shape;207;p36"/>
          <p:cNvPicPr preferRelativeResize="0"/>
          <p:nvPr/>
        </p:nvPicPr>
        <p:blipFill rotWithShape="1">
          <a:blip r:embed="rId4">
            <a:alphaModFix/>
          </a:blip>
          <a:srcRect l="32927" r="29921" b="30791"/>
          <a:stretch/>
        </p:blipFill>
        <p:spPr>
          <a:xfrm>
            <a:off x="3486675" y="1988050"/>
            <a:ext cx="2388302" cy="2502676"/>
          </a:xfrm>
          <a:prstGeom prst="rect">
            <a:avLst/>
          </a:prstGeom>
          <a:noFill/>
          <a:ln>
            <a:noFill/>
          </a:ln>
          <a:effectLst>
            <a:outerShdw blurRad="57150" dist="19050" dir="5400000" algn="bl" rotWithShape="0">
              <a:srgbClr val="000000">
                <a:alpha val="50000"/>
              </a:srgbClr>
            </a:outerShdw>
          </a:effectLst>
        </p:spPr>
      </p:pic>
      <p:pic>
        <p:nvPicPr>
          <p:cNvPr id="208" name="Google Shape;208;p36"/>
          <p:cNvPicPr preferRelativeResize="0"/>
          <p:nvPr/>
        </p:nvPicPr>
        <p:blipFill rotWithShape="1">
          <a:blip r:embed="rId5">
            <a:alphaModFix/>
          </a:blip>
          <a:srcRect l="34660" t="16666" r="27839" b="15139"/>
          <a:stretch/>
        </p:blipFill>
        <p:spPr>
          <a:xfrm>
            <a:off x="6518811" y="1986375"/>
            <a:ext cx="2446565" cy="25026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440" b="1">
                <a:solidFill>
                  <a:srgbClr val="262626"/>
                </a:solidFill>
                <a:latin typeface="Times New Roman"/>
                <a:ea typeface="Times New Roman"/>
                <a:cs typeface="Times New Roman"/>
                <a:sym typeface="Times New Roman"/>
              </a:rPr>
              <a:t>Graph of Q factor with respect to the used wavelengths at each node for rainy season.</a:t>
            </a:r>
            <a:endParaRPr sz="2440" b="1">
              <a:solidFill>
                <a:srgbClr val="262626"/>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1720" b="1">
              <a:latin typeface="Times New Roman"/>
              <a:ea typeface="Times New Roman"/>
              <a:cs typeface="Times New Roman"/>
              <a:sym typeface="Times New Roman"/>
            </a:endParaRPr>
          </a:p>
        </p:txBody>
      </p:sp>
      <p:pic>
        <p:nvPicPr>
          <p:cNvPr id="214" name="Google Shape;214;p37"/>
          <p:cNvPicPr preferRelativeResize="0"/>
          <p:nvPr/>
        </p:nvPicPr>
        <p:blipFill>
          <a:blip r:embed="rId3">
            <a:alphaModFix/>
          </a:blip>
          <a:stretch>
            <a:fillRect/>
          </a:stretch>
        </p:blipFill>
        <p:spPr>
          <a:xfrm>
            <a:off x="1926475" y="1481775"/>
            <a:ext cx="5291032" cy="3416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62626"/>
              </a:buClr>
              <a:buSzPts val="990"/>
              <a:buFont typeface="Century Gothic"/>
              <a:buNone/>
            </a:pPr>
            <a:r>
              <a:rPr lang="en" sz="2420" b="1">
                <a:solidFill>
                  <a:srgbClr val="262626"/>
                </a:solidFill>
                <a:latin typeface="Times New Roman"/>
                <a:ea typeface="Times New Roman"/>
                <a:cs typeface="Times New Roman"/>
                <a:sym typeface="Times New Roman"/>
              </a:rPr>
              <a:t> The received output eye diagram (1550 nm) at different nodes for rainy season.</a:t>
            </a:r>
            <a:endParaRPr sz="2420" b="1">
              <a:solidFill>
                <a:srgbClr val="262626"/>
              </a:solidFill>
              <a:latin typeface="Times New Roman"/>
              <a:ea typeface="Times New Roman"/>
              <a:cs typeface="Times New Roman"/>
              <a:sym typeface="Times New Roman"/>
            </a:endParaRPr>
          </a:p>
          <a:p>
            <a:pPr marL="0" lvl="0" indent="0" algn="l" rtl="0">
              <a:spcBef>
                <a:spcPts val="0"/>
              </a:spcBef>
              <a:spcAft>
                <a:spcPts val="0"/>
              </a:spcAft>
              <a:buSzPts val="990"/>
              <a:buNone/>
            </a:pPr>
            <a:endParaRPr sz="2420" b="1">
              <a:latin typeface="Times New Roman"/>
              <a:ea typeface="Times New Roman"/>
              <a:cs typeface="Times New Roman"/>
              <a:sym typeface="Times New Roman"/>
            </a:endParaRPr>
          </a:p>
        </p:txBody>
      </p:sp>
      <p:pic>
        <p:nvPicPr>
          <p:cNvPr id="220" name="Google Shape;220;p38"/>
          <p:cNvPicPr preferRelativeResize="0"/>
          <p:nvPr/>
        </p:nvPicPr>
        <p:blipFill rotWithShape="1">
          <a:blip r:embed="rId3">
            <a:alphaModFix/>
          </a:blip>
          <a:srcRect l="22106" t="10240" r="40135" b="21713"/>
          <a:stretch/>
        </p:blipFill>
        <p:spPr>
          <a:xfrm>
            <a:off x="311700" y="1643700"/>
            <a:ext cx="2637950" cy="2673999"/>
          </a:xfrm>
          <a:prstGeom prst="rect">
            <a:avLst/>
          </a:prstGeom>
          <a:noFill/>
          <a:ln>
            <a:noFill/>
          </a:ln>
          <a:effectLst>
            <a:outerShdw blurRad="57150" dist="19050" dir="5400000" algn="bl" rotWithShape="0">
              <a:srgbClr val="000000">
                <a:alpha val="50000"/>
              </a:srgbClr>
            </a:outerShdw>
          </a:effectLst>
        </p:spPr>
      </p:pic>
      <p:pic>
        <p:nvPicPr>
          <p:cNvPr id="221" name="Google Shape;221;p38"/>
          <p:cNvPicPr preferRelativeResize="0"/>
          <p:nvPr/>
        </p:nvPicPr>
        <p:blipFill rotWithShape="1">
          <a:blip r:embed="rId4">
            <a:alphaModFix/>
          </a:blip>
          <a:srcRect l="33604" r="27501" b="30805"/>
          <a:stretch/>
        </p:blipFill>
        <p:spPr>
          <a:xfrm>
            <a:off x="3253025" y="1643700"/>
            <a:ext cx="2637950" cy="2640052"/>
          </a:xfrm>
          <a:prstGeom prst="rect">
            <a:avLst/>
          </a:prstGeom>
          <a:noFill/>
          <a:ln>
            <a:noFill/>
          </a:ln>
          <a:effectLst>
            <a:outerShdw blurRad="57150" dist="19050" dir="5400000" algn="bl" rotWithShape="0">
              <a:srgbClr val="000000">
                <a:alpha val="50000"/>
              </a:srgbClr>
            </a:outerShdw>
          </a:effectLst>
        </p:spPr>
      </p:pic>
      <p:pic>
        <p:nvPicPr>
          <p:cNvPr id="222" name="Google Shape;222;p38"/>
          <p:cNvPicPr preferRelativeResize="0"/>
          <p:nvPr/>
        </p:nvPicPr>
        <p:blipFill rotWithShape="1">
          <a:blip r:embed="rId5">
            <a:alphaModFix/>
          </a:blip>
          <a:srcRect l="25628" r="36870" b="31191"/>
          <a:stretch/>
        </p:blipFill>
        <p:spPr>
          <a:xfrm>
            <a:off x="6260275" y="1643700"/>
            <a:ext cx="2590824" cy="2673999"/>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262626"/>
              </a:buClr>
              <a:buSzPts val="990"/>
              <a:buFont typeface="Century Gothic"/>
              <a:buNone/>
            </a:pPr>
            <a:r>
              <a:rPr lang="en" sz="2460" b="1">
                <a:solidFill>
                  <a:srgbClr val="262626"/>
                </a:solidFill>
                <a:latin typeface="Times New Roman"/>
                <a:ea typeface="Times New Roman"/>
                <a:cs typeface="Times New Roman"/>
                <a:sym typeface="Times New Roman"/>
              </a:rPr>
              <a:t>Conclusion </a:t>
            </a:r>
            <a:endParaRPr sz="2060" b="1">
              <a:latin typeface="Times New Roman"/>
              <a:ea typeface="Times New Roman"/>
              <a:cs typeface="Times New Roman"/>
              <a:sym typeface="Times New Roman"/>
            </a:endParaRPr>
          </a:p>
        </p:txBody>
      </p:sp>
      <p:sp>
        <p:nvSpPr>
          <p:cNvPr id="228" name="Google Shape;22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FSO communication network has been proposed throughout the Dwarka and India Gate region.</a:t>
            </a:r>
            <a:endParaRPr>
              <a:solidFill>
                <a:srgbClr val="3F3F3F"/>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The FSO communication link performance through all-weather seasons of Dwarka and India Gate region has been observed.</a:t>
            </a:r>
            <a:endParaRPr>
              <a:solidFill>
                <a:srgbClr val="3F3F3F"/>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In all the weather seasons, the results at each node of the network have been calculated in terms of BER and Q-Factor.</a:t>
            </a:r>
            <a:endParaRPr>
              <a:solidFill>
                <a:srgbClr val="3F3F3F"/>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In rainy season, repeaters are needed after every 1 km.</a:t>
            </a:r>
            <a:endParaRPr>
              <a:solidFill>
                <a:srgbClr val="3F3F3F"/>
              </a:solidFill>
              <a:latin typeface="Times New Roman"/>
              <a:ea typeface="Times New Roman"/>
              <a:cs typeface="Times New Roman"/>
              <a:sym typeface="Times New Roman"/>
            </a:endParaRPr>
          </a:p>
          <a:p>
            <a:pPr marL="342900" lvl="0" indent="-342900" algn="l" rtl="0">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Acceptable quality factor on every node.</a:t>
            </a:r>
            <a:endParaRPr>
              <a:solidFill>
                <a:srgbClr val="3F3F3F"/>
              </a:solidFill>
              <a:latin typeface="Times New Roman"/>
              <a:ea typeface="Times New Roman"/>
              <a:cs typeface="Times New Roman"/>
              <a:sym typeface="Times New Roman"/>
            </a:endParaRPr>
          </a:p>
          <a:p>
            <a:pPr marL="0" lvl="0" indent="0" algn="l" rtl="0">
              <a:spcBef>
                <a:spcPts val="0"/>
              </a:spcBef>
              <a:spcAft>
                <a:spcPts val="1200"/>
              </a:spcAft>
              <a:buNone/>
            </a:pP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REFERENCES</a:t>
            </a:r>
            <a:endParaRPr b="1"/>
          </a:p>
        </p:txBody>
      </p:sp>
      <p:pic>
        <p:nvPicPr>
          <p:cNvPr id="234" name="Google Shape;234;p40"/>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235" name="Google Shape;23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1. 	J. Kaufmann, “Free space optical communications: an overview of applications and technologies,” in </a:t>
            </a:r>
            <a:r>
              <a:rPr lang="en" sz="1400" i="1">
                <a:solidFill>
                  <a:schemeClr val="dk1"/>
                </a:solidFill>
                <a:highlight>
                  <a:srgbClr val="FFFFFF"/>
                </a:highlight>
                <a:latin typeface="Times"/>
                <a:ea typeface="Times"/>
                <a:cs typeface="Times"/>
                <a:sym typeface="Times"/>
              </a:rPr>
              <a:t>Proceedings of the Boston IEEE Communications Society Meeting</a:t>
            </a:r>
            <a:r>
              <a:rPr lang="en" sz="1400">
                <a:solidFill>
                  <a:schemeClr val="dk1"/>
                </a:solidFill>
                <a:highlight>
                  <a:srgbClr val="FFFFFF"/>
                </a:highlight>
                <a:latin typeface="Times"/>
                <a:ea typeface="Times"/>
                <a:cs typeface="Times"/>
                <a:sym typeface="Times"/>
              </a:rPr>
              <a:t>, 2011.</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4">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2. 	H. A. Willebrand and B. S. Ghuman, “Fiber optics without fiber,” </a:t>
            </a:r>
            <a:r>
              <a:rPr lang="en" sz="1400" i="1">
                <a:solidFill>
                  <a:schemeClr val="dk1"/>
                </a:solidFill>
                <a:highlight>
                  <a:srgbClr val="FFFFFF"/>
                </a:highlight>
                <a:latin typeface="Times"/>
                <a:ea typeface="Times"/>
                <a:cs typeface="Times"/>
                <a:sym typeface="Times"/>
              </a:rPr>
              <a:t>IEEE Spectrum</a:t>
            </a:r>
            <a:r>
              <a:rPr lang="en" sz="1400">
                <a:solidFill>
                  <a:schemeClr val="dk1"/>
                </a:solidFill>
                <a:highlight>
                  <a:srgbClr val="FFFFFF"/>
                </a:highlight>
                <a:latin typeface="Times"/>
                <a:ea typeface="Times"/>
                <a:cs typeface="Times"/>
                <a:sym typeface="Times"/>
              </a:rPr>
              <a:t>, vol. 38, no. 8, pp. 40–45, 2001.</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5">
                  <a:extLst>
                    <a:ext uri="{A12FA001-AC4F-418D-AE19-62706E023703}">
                      <ahyp:hlinkClr xmlns:ahyp="http://schemas.microsoft.com/office/drawing/2018/hyperlinkcolo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6">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3. 	V. Sharma and G. Kaur, “High speed, long reach OFDM-FSO transmission link incorporating OSSB and OTSB schemes,” </a:t>
            </a:r>
            <a:r>
              <a:rPr lang="en" sz="1400" i="1">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23, pp. 6111–6114, 2013.</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7">
                  <a:extLst>
                    <a:ext uri="{A12FA001-AC4F-418D-AE19-62706E023703}">
                      <ahyp:hlinkClr xmlns:ahyp="http://schemas.microsoft.com/office/drawing/2018/hyperlinkcolo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8">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0" algn="just" rtl="0">
              <a:lnSpc>
                <a:spcPct val="153636"/>
              </a:lnSpc>
              <a:spcBef>
                <a:spcPts val="0"/>
              </a:spcBef>
              <a:spcAft>
                <a:spcPts val="0"/>
              </a:spcAft>
              <a:buClr>
                <a:schemeClr val="dk1"/>
              </a:buClr>
              <a:buSzPts val="770"/>
              <a:buFont typeface="Arial"/>
              <a:buNone/>
            </a:pPr>
            <a:endParaRPr sz="1370">
              <a:solidFill>
                <a:schemeClr val="dk1"/>
              </a:solidFill>
              <a:highlight>
                <a:srgbClr val="FFFFFF"/>
              </a:highlight>
              <a:latin typeface="Times New Roman"/>
              <a:ea typeface="Times New Roman"/>
              <a:cs typeface="Times New Roman"/>
              <a:sym typeface="Times New Roman"/>
            </a:endParaRPr>
          </a:p>
          <a:p>
            <a:pPr marL="457200" lvl="0" indent="0" algn="just" rtl="0">
              <a:lnSpc>
                <a:spcPct val="153636"/>
              </a:lnSpc>
              <a:spcBef>
                <a:spcPts val="0"/>
              </a:spcBef>
              <a:spcAft>
                <a:spcPts val="0"/>
              </a:spcAft>
              <a:buClr>
                <a:schemeClr val="dk1"/>
              </a:buClr>
              <a:buSzPts val="770"/>
              <a:buFont typeface="Arial"/>
              <a:buNone/>
            </a:pPr>
            <a:endParaRPr sz="1370" u="sng">
              <a:solidFill>
                <a:srgbClr val="4D8A17"/>
              </a:solidFill>
              <a:highlight>
                <a:srgbClr val="FFFFFF"/>
              </a:highlight>
              <a:latin typeface="Times New Roman"/>
              <a:ea typeface="Times New Roman"/>
              <a:cs typeface="Times New Roman"/>
              <a:sym typeface="Times New Roman"/>
            </a:endParaRPr>
          </a:p>
          <a:p>
            <a:pPr marL="0" lvl="0" indent="0" algn="l" rtl="0">
              <a:lnSpc>
                <a:spcPct val="105000"/>
              </a:lnSpc>
              <a:spcBef>
                <a:spcPts val="0"/>
              </a:spcBef>
              <a:spcAft>
                <a:spcPts val="1200"/>
              </a:spcAft>
              <a:buSzPts val="770"/>
              <a:buNone/>
            </a:pPr>
            <a:endParaRPr sz="186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body" idx="1"/>
          </p:nvPr>
        </p:nvSpPr>
        <p:spPr>
          <a:xfrm>
            <a:off x="311700" y="819975"/>
            <a:ext cx="8520600" cy="3964200"/>
          </a:xfrm>
          <a:prstGeom prst="rect">
            <a:avLst/>
          </a:prstGeom>
        </p:spPr>
        <p:txBody>
          <a:bodyPr spcFirstLastPara="1" wrap="square" lIns="91425" tIns="91425" rIns="91425" bIns="91425" anchor="t" anchorCtr="0">
            <a:normAutofit/>
          </a:bodyPr>
          <a:lstStyle/>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4. 	V. Sharma and G. Kaur, “High speed, long reach OFDM-FSO transmission link incorporating OSSB and OTSB schemes,” </a:t>
            </a:r>
            <a:r>
              <a:rPr lang="en" sz="1400" i="1">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23, pp. 6111–6114, 2013.</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3">
                  <a:extLst>
                    <a:ext uri="{A12FA001-AC4F-418D-AE19-62706E023703}">
                      <ahyp:hlinkClr xmlns:ahyp="http://schemas.microsoft.com/office/drawing/2018/hyperlinkcolo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4">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5. 	R. K. Z. Sahbudin, M. Kamarulzaman, S. Hitam, M. Mokhtar, and S. B. A. Anas, “Performance of SAC OCDMA-FSO communication systems,” </a:t>
            </a:r>
            <a:r>
              <a:rPr lang="en" sz="1400" i="1">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17, pp. 2868–2870, 2013.</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5">
                  <a:extLst>
                    <a:ext uri="{A12FA001-AC4F-418D-AE19-62706E023703}">
                      <ahyp:hlinkClr xmlns:ahyp="http://schemas.microsoft.com/office/drawing/2018/hyperlinkcolo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6">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22860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6. 	G. Shaulov, J. Patel, B. Whitlock, P. Mena, and R. Scarmozzino, “Simulation-assisted design of free space optical transmission systems,” in </a:t>
            </a:r>
            <a:r>
              <a:rPr lang="en" sz="1400" i="1">
                <a:solidFill>
                  <a:schemeClr val="dk1"/>
                </a:solidFill>
                <a:highlight>
                  <a:srgbClr val="FFFFFF"/>
                </a:highlight>
                <a:latin typeface="Times"/>
                <a:ea typeface="Times"/>
                <a:cs typeface="Times"/>
                <a:sym typeface="Times"/>
              </a:rPr>
              <a:t>Proceedings of the Military Communications Conference (MILCOM '05)</a:t>
            </a:r>
            <a:r>
              <a:rPr lang="en" sz="1400">
                <a:solidFill>
                  <a:schemeClr val="dk1"/>
                </a:solidFill>
                <a:highlight>
                  <a:srgbClr val="FFFFFF"/>
                </a:highlight>
                <a:latin typeface="Times"/>
                <a:ea typeface="Times"/>
                <a:cs typeface="Times"/>
                <a:sym typeface="Times"/>
              </a:rPr>
              <a:t>, vol. 2, pp. 918–922, Atlantic City, NJ, USA, October 2005.</a:t>
            </a:r>
            <a:endParaRPr sz="1400">
              <a:solidFill>
                <a:schemeClr val="dk1"/>
              </a:solidFill>
              <a:highlight>
                <a:srgbClr val="FFFFFF"/>
              </a:highlight>
              <a:latin typeface="Times"/>
              <a:ea typeface="Times"/>
              <a:cs typeface="Times"/>
              <a:sym typeface="Times"/>
            </a:endParaRPr>
          </a:p>
          <a:p>
            <a:pPr marL="457200" lvl="0" indent="0" algn="just" rtl="0">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7">
                  <a:extLst>
                    <a:ext uri="{A12FA001-AC4F-418D-AE19-62706E023703}">
                      <ahyp:hlinkClr xmlns:ahyp="http://schemas.microsoft.com/office/drawing/2018/hyperlinkcolo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8">
                  <a:extLst>
                    <a:ext uri="{A12FA001-AC4F-418D-AE19-62706E023703}">
                      <ahyp:hlinkClr xmlns:ahyp="http://schemas.microsoft.com/office/drawing/2018/hyperlinkcolor" val="tx"/>
                    </a:ext>
                  </a:extLst>
                </a:hlinkClick>
              </a:rPr>
              <a:t>Google Scholar</a:t>
            </a:r>
            <a:endParaRPr sz="1400" u="sng">
              <a:solidFill>
                <a:srgbClr val="4D8A17"/>
              </a:solidFill>
              <a:highlight>
                <a:srgbClr val="FFFFFF"/>
              </a:highlight>
              <a:latin typeface="Times"/>
              <a:ea typeface="Times"/>
              <a:cs typeface="Times"/>
              <a:sym typeface="Times"/>
            </a:endParaRPr>
          </a:p>
          <a:p>
            <a:pPr marL="457200" lvl="0" indent="0" algn="just" rtl="0">
              <a:lnSpc>
                <a:spcPct val="153636"/>
              </a:lnSpc>
              <a:spcBef>
                <a:spcPts val="0"/>
              </a:spcBef>
              <a:spcAft>
                <a:spcPts val="0"/>
              </a:spcAft>
              <a:buClr>
                <a:schemeClr val="dk1"/>
              </a:buClr>
              <a:buSzPts val="770"/>
              <a:buFont typeface="Arial"/>
              <a:buNone/>
            </a:pPr>
            <a:endParaRPr sz="1400">
              <a:solidFill>
                <a:schemeClr val="dk1"/>
              </a:solidFill>
              <a:highlight>
                <a:srgbClr val="FFFFFF"/>
              </a:highlight>
              <a:latin typeface="Times"/>
              <a:ea typeface="Times"/>
              <a:cs typeface="Times"/>
              <a:sym typeface="Times"/>
            </a:endParaRPr>
          </a:p>
        </p:txBody>
      </p:sp>
      <p:pic>
        <p:nvPicPr>
          <p:cNvPr id="241" name="Google Shape;241;p41"/>
          <p:cNvPicPr preferRelativeResize="0"/>
          <p:nvPr/>
        </p:nvPicPr>
        <p:blipFill>
          <a:blip r:embed="rId9">
            <a:alphaModFix/>
          </a:blip>
          <a:stretch>
            <a:fillRect/>
          </a:stretch>
        </p:blipFill>
        <p:spPr>
          <a:xfrm>
            <a:off x="8005700" y="142475"/>
            <a:ext cx="826600" cy="82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69" name="Google Shape;69;p15"/>
          <p:cNvSpPr txBox="1">
            <a:spLocks noGrp="1"/>
          </p:cNvSpPr>
          <p:nvPr>
            <p:ph type="body" idx="1"/>
          </p:nvPr>
        </p:nvSpPr>
        <p:spPr>
          <a:xfrm>
            <a:off x="311700" y="1152475"/>
            <a:ext cx="8520600" cy="3668100"/>
          </a:xfrm>
          <a:prstGeom prst="rect">
            <a:avLst/>
          </a:prstGeom>
        </p:spPr>
        <p:txBody>
          <a:bodyPr spcFirstLastPara="1" wrap="square" lIns="91425" tIns="91425" rIns="91425" bIns="91425" anchor="t" anchorCtr="0">
            <a:normAutofit/>
          </a:bodyPr>
          <a:lstStyle/>
          <a:p>
            <a:pPr marL="457200" lvl="0" indent="-349250" algn="just" rtl="0">
              <a:lnSpc>
                <a:spcPct val="115000"/>
              </a:lnSpc>
              <a:spcBef>
                <a:spcPts val="0"/>
              </a:spcBef>
              <a:spcAft>
                <a:spcPts val="0"/>
              </a:spcAft>
              <a:buSzPts val="1900"/>
              <a:buFont typeface="Times New Roman"/>
              <a:buChar char="●"/>
            </a:pPr>
            <a:r>
              <a:rPr lang="en" sz="1900" b="1">
                <a:latin typeface="Times New Roman"/>
                <a:ea typeface="Times New Roman"/>
                <a:cs typeface="Times New Roman"/>
                <a:sym typeface="Times New Roman"/>
              </a:rPr>
              <a:t>FSO </a:t>
            </a:r>
            <a:r>
              <a:rPr lang="en" sz="1900">
                <a:latin typeface="Times New Roman"/>
                <a:ea typeface="Times New Roman"/>
                <a:cs typeface="Times New Roman"/>
                <a:sym typeface="Times New Roman"/>
              </a:rPr>
              <a:t>stands for "Free Space Optical" communication,</a:t>
            </a:r>
            <a:endParaRPr sz="1900">
              <a:latin typeface="Times New Roman"/>
              <a:ea typeface="Times New Roman"/>
              <a:cs typeface="Times New Roman"/>
              <a:sym typeface="Times New Roman"/>
            </a:endParaRPr>
          </a:p>
          <a:p>
            <a:pPr marL="457200" lvl="0" indent="0" algn="just" rtl="0">
              <a:lnSpc>
                <a:spcPct val="115000"/>
              </a:lnSpc>
              <a:spcBef>
                <a:spcPts val="1200"/>
              </a:spcBef>
              <a:spcAft>
                <a:spcPts val="0"/>
              </a:spcAft>
              <a:buNone/>
            </a:pPr>
            <a:r>
              <a:rPr lang="en" sz="1900">
                <a:latin typeface="Times New Roman"/>
                <a:ea typeface="Times New Roman"/>
                <a:cs typeface="Times New Roman"/>
                <a:sym typeface="Times New Roman"/>
              </a:rPr>
              <a:t>also known as optical wireless communication(OWC).</a:t>
            </a:r>
            <a:endParaRPr sz="1900">
              <a:latin typeface="Times New Roman"/>
              <a:ea typeface="Times New Roman"/>
              <a:cs typeface="Times New Roman"/>
              <a:sym typeface="Times New Roman"/>
            </a:endParaRPr>
          </a:p>
          <a:p>
            <a:pPr marL="457200" lvl="0" indent="-342900" algn="just" rtl="0">
              <a:lnSpc>
                <a:spcPct val="100000"/>
              </a:lnSpc>
              <a:spcBef>
                <a:spcPts val="1200"/>
              </a:spcBef>
              <a:spcAft>
                <a:spcPts val="0"/>
              </a:spcAft>
              <a:buSzPts val="1800"/>
              <a:buFont typeface="Times New Roman"/>
              <a:buChar char="●"/>
            </a:pPr>
            <a:r>
              <a:rPr lang="en" sz="1900">
                <a:latin typeface="Times New Roman"/>
                <a:ea typeface="Times New Roman"/>
                <a:cs typeface="Times New Roman"/>
                <a:sym typeface="Times New Roman"/>
              </a:rPr>
              <a:t>Modulated </a:t>
            </a:r>
            <a:r>
              <a:rPr lang="en" sz="1943">
                <a:latin typeface="Times New Roman"/>
                <a:ea typeface="Times New Roman"/>
                <a:cs typeface="Times New Roman"/>
                <a:sym typeface="Times New Roman"/>
              </a:rPr>
              <a:t>beams of light(IR spectrum ) </a:t>
            </a:r>
            <a:endParaRPr sz="1943">
              <a:latin typeface="Times New Roman"/>
              <a:ea typeface="Times New Roman"/>
              <a:cs typeface="Times New Roman"/>
              <a:sym typeface="Times New Roman"/>
            </a:endParaRPr>
          </a:p>
          <a:p>
            <a:pPr marL="0" lvl="0" indent="457200" algn="just" rtl="0">
              <a:lnSpc>
                <a:spcPct val="100000"/>
              </a:lnSpc>
              <a:spcBef>
                <a:spcPts val="1200"/>
              </a:spcBef>
              <a:spcAft>
                <a:spcPts val="0"/>
              </a:spcAft>
              <a:buNone/>
            </a:pPr>
            <a:r>
              <a:rPr lang="en" sz="1943">
                <a:latin typeface="Times New Roman"/>
                <a:ea typeface="Times New Roman"/>
                <a:cs typeface="Times New Roman"/>
                <a:sym typeface="Times New Roman"/>
              </a:rPr>
              <a:t>is used to transmit data.</a:t>
            </a:r>
            <a:endParaRPr sz="1943">
              <a:latin typeface="Times New Roman"/>
              <a:ea typeface="Times New Roman"/>
              <a:cs typeface="Times New Roman"/>
              <a:sym typeface="Times New Roman"/>
            </a:endParaRPr>
          </a:p>
          <a:p>
            <a:pPr marL="457200" lvl="0" indent="-352005" algn="just" rtl="0">
              <a:lnSpc>
                <a:spcPct val="115000"/>
              </a:lnSpc>
              <a:spcBef>
                <a:spcPts val="1200"/>
              </a:spcBef>
              <a:spcAft>
                <a:spcPts val="0"/>
              </a:spcAft>
              <a:buSzPts val="1943"/>
              <a:buFont typeface="Times New Roman"/>
              <a:buChar char="●"/>
            </a:pPr>
            <a:r>
              <a:rPr lang="en" sz="1943">
                <a:latin typeface="Times New Roman"/>
                <a:ea typeface="Times New Roman"/>
                <a:cs typeface="Times New Roman"/>
                <a:sym typeface="Times New Roman"/>
              </a:rPr>
              <a:t>All transmission happens in free space </a:t>
            </a:r>
            <a:endParaRPr sz="1943">
              <a:latin typeface="Times New Roman"/>
              <a:ea typeface="Times New Roman"/>
              <a:cs typeface="Times New Roman"/>
              <a:sym typeface="Times New Roman"/>
            </a:endParaRPr>
          </a:p>
          <a:p>
            <a:pPr marL="457200" lvl="0" indent="-352005" algn="just" rtl="0">
              <a:lnSpc>
                <a:spcPct val="115000"/>
              </a:lnSpc>
              <a:spcBef>
                <a:spcPts val="0"/>
              </a:spcBef>
              <a:spcAft>
                <a:spcPts val="0"/>
              </a:spcAft>
              <a:buSzPts val="1943"/>
              <a:buFont typeface="Times New Roman"/>
              <a:buChar char="●"/>
            </a:pPr>
            <a:r>
              <a:rPr lang="en" sz="1943">
                <a:latin typeface="Times New Roman"/>
                <a:ea typeface="Times New Roman"/>
                <a:cs typeface="Times New Roman"/>
                <a:sym typeface="Times New Roman"/>
              </a:rPr>
              <a:t>Range is short to medium distances. </a:t>
            </a:r>
            <a:endParaRPr sz="1943">
              <a:latin typeface="Times New Roman"/>
              <a:ea typeface="Times New Roman"/>
              <a:cs typeface="Times New Roman"/>
              <a:sym typeface="Times New Roman"/>
            </a:endParaRPr>
          </a:p>
          <a:p>
            <a:pPr marL="457200" lvl="0" indent="-339305" algn="just" rtl="0">
              <a:lnSpc>
                <a:spcPct val="115000"/>
              </a:lnSpc>
              <a:spcBef>
                <a:spcPts val="0"/>
              </a:spcBef>
              <a:spcAft>
                <a:spcPts val="0"/>
              </a:spcAft>
              <a:buSzPts val="1743"/>
              <a:buFont typeface="Times New Roman"/>
              <a:buChar char="●"/>
            </a:pPr>
            <a:r>
              <a:rPr lang="en" sz="1943">
                <a:latin typeface="Times New Roman"/>
                <a:ea typeface="Times New Roman"/>
                <a:cs typeface="Times New Roman"/>
                <a:sym typeface="Times New Roman"/>
              </a:rPr>
              <a:t>Works on line-of-sight propagation</a:t>
            </a:r>
            <a:r>
              <a:rPr lang="en" sz="1600">
                <a:latin typeface="Times New Roman"/>
                <a:ea typeface="Times New Roman"/>
                <a:cs typeface="Times New Roman"/>
                <a:sym typeface="Times New Roman"/>
              </a:rPr>
              <a:t>.</a:t>
            </a:r>
            <a:endParaRPr sz="2000"/>
          </a:p>
        </p:txBody>
      </p:sp>
      <p:pic>
        <p:nvPicPr>
          <p:cNvPr id="70" name="Google Shape;70;p15"/>
          <p:cNvPicPr preferRelativeResize="0"/>
          <p:nvPr/>
        </p:nvPicPr>
        <p:blipFill>
          <a:blip r:embed="rId3">
            <a:alphaModFix/>
          </a:blip>
          <a:stretch>
            <a:fillRect/>
          </a:stretch>
        </p:blipFill>
        <p:spPr>
          <a:xfrm>
            <a:off x="8005700" y="142475"/>
            <a:ext cx="826600" cy="826600"/>
          </a:xfrm>
          <a:prstGeom prst="rect">
            <a:avLst/>
          </a:prstGeom>
          <a:noFill/>
          <a:ln>
            <a:noFill/>
          </a:ln>
        </p:spPr>
      </p:pic>
      <p:pic>
        <p:nvPicPr>
          <p:cNvPr id="71" name="Google Shape;71;p15"/>
          <p:cNvPicPr preferRelativeResize="0"/>
          <p:nvPr/>
        </p:nvPicPr>
        <p:blipFill rotWithShape="1">
          <a:blip r:embed="rId4">
            <a:alphaModFix/>
          </a:blip>
          <a:srcRect l="-7010" r="7009"/>
          <a:stretch/>
        </p:blipFill>
        <p:spPr>
          <a:xfrm>
            <a:off x="6125500" y="1152475"/>
            <a:ext cx="2706800" cy="3515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243675" y="935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HOW DOES FSO WORKS ?</a:t>
            </a:r>
            <a:endParaRPr b="1"/>
          </a:p>
        </p:txBody>
      </p:sp>
      <p:pic>
        <p:nvPicPr>
          <p:cNvPr id="77" name="Google Shape;77;p16"/>
          <p:cNvPicPr preferRelativeResize="0"/>
          <p:nvPr/>
        </p:nvPicPr>
        <p:blipFill rotWithShape="1">
          <a:blip r:embed="rId3">
            <a:alphaModFix/>
          </a:blip>
          <a:srcRect t="10445" b="20288"/>
          <a:stretch/>
        </p:blipFill>
        <p:spPr>
          <a:xfrm>
            <a:off x="447950" y="958875"/>
            <a:ext cx="8248100" cy="3712900"/>
          </a:xfrm>
          <a:prstGeom prst="rect">
            <a:avLst/>
          </a:prstGeom>
          <a:noFill/>
          <a:ln>
            <a:noFill/>
          </a:ln>
        </p:spPr>
      </p:pic>
      <p:pic>
        <p:nvPicPr>
          <p:cNvPr id="78" name="Google Shape;78;p16"/>
          <p:cNvPicPr preferRelativeResize="0"/>
          <p:nvPr/>
        </p:nvPicPr>
        <p:blipFill>
          <a:blip r:embed="rId4">
            <a:alphaModFix/>
          </a:blip>
          <a:stretch>
            <a:fillRect/>
          </a:stretch>
        </p:blipFill>
        <p:spPr>
          <a:xfrm>
            <a:off x="8005700" y="142475"/>
            <a:ext cx="826600" cy="82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84" name="Google Shape;84;p17"/>
          <p:cNvSpPr txBox="1">
            <a:spLocks noGrp="1"/>
          </p:cNvSpPr>
          <p:nvPr>
            <p:ph type="body" idx="1"/>
          </p:nvPr>
        </p:nvSpPr>
        <p:spPr>
          <a:xfrm>
            <a:off x="311700" y="0"/>
            <a:ext cx="8520600" cy="51435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sz="2100" b="1" u="sng">
                <a:solidFill>
                  <a:schemeClr val="dk1"/>
                </a:solidFill>
                <a:latin typeface="Times"/>
                <a:ea typeface="Times"/>
                <a:cs typeface="Times"/>
                <a:sym typeface="Times"/>
              </a:rPr>
              <a:t>CHARACTERISTICS OF FSO COMMUNICATION</a:t>
            </a:r>
            <a:endParaRPr b="1" u="sng">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endParaRPr b="1">
              <a:latin typeface="Times New Roman"/>
              <a:ea typeface="Times New Roman"/>
              <a:cs typeface="Times New Roman"/>
              <a:sym typeface="Times New Roman"/>
            </a:endParaRPr>
          </a:p>
          <a:p>
            <a:pPr marL="457200" lvl="0" indent="-368300" algn="l" rtl="0">
              <a:spcBef>
                <a:spcPts val="1200"/>
              </a:spcBef>
              <a:spcAft>
                <a:spcPts val="0"/>
              </a:spcAft>
              <a:buSzPts val="2200"/>
              <a:buFont typeface="Times New Roman"/>
              <a:buChar char="●"/>
            </a:pPr>
            <a:r>
              <a:rPr lang="en" sz="2200">
                <a:latin typeface="Times New Roman"/>
                <a:ea typeface="Times New Roman"/>
                <a:cs typeface="Times New Roman"/>
                <a:sym typeface="Times New Roman"/>
              </a:rPr>
              <a:t>Line of Sight Communication</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High Data Rate</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Low Latency</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No Spectrum licensing</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Security</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Immunity of Electromagnetic </a:t>
            </a:r>
            <a:endParaRPr sz="2200">
              <a:latin typeface="Times New Roman"/>
              <a:ea typeface="Times New Roman"/>
              <a:cs typeface="Times New Roman"/>
              <a:sym typeface="Times New Roman"/>
            </a:endParaRPr>
          </a:p>
          <a:p>
            <a:pPr marL="457200" lvl="0" indent="0" algn="l" rtl="0">
              <a:spcBef>
                <a:spcPts val="1200"/>
              </a:spcBef>
              <a:spcAft>
                <a:spcPts val="0"/>
              </a:spcAft>
              <a:buNone/>
            </a:pPr>
            <a:r>
              <a:rPr lang="en" sz="2200">
                <a:latin typeface="Times New Roman"/>
                <a:ea typeface="Times New Roman"/>
                <a:cs typeface="Times New Roman"/>
                <a:sym typeface="Times New Roman"/>
              </a:rPr>
              <a:t>Interference</a:t>
            </a:r>
            <a:endParaRPr sz="2200">
              <a:latin typeface="Times New Roman"/>
              <a:ea typeface="Times New Roman"/>
              <a:cs typeface="Times New Roman"/>
              <a:sym typeface="Times New Roman"/>
            </a:endParaRPr>
          </a:p>
          <a:p>
            <a:pPr marL="457200" lvl="0" indent="-368300" algn="l" rtl="0">
              <a:spcBef>
                <a:spcPts val="1200"/>
              </a:spcBef>
              <a:spcAft>
                <a:spcPts val="0"/>
              </a:spcAft>
              <a:buSzPts val="2200"/>
              <a:buFont typeface="Times New Roman"/>
              <a:buChar char="●"/>
            </a:pPr>
            <a:r>
              <a:rPr lang="en" sz="2200">
                <a:latin typeface="Times New Roman"/>
                <a:ea typeface="Times New Roman"/>
                <a:cs typeface="Times New Roman"/>
                <a:sym typeface="Times New Roman"/>
              </a:rPr>
              <a:t>No Physical Cables</a:t>
            </a:r>
            <a:endParaRPr sz="2200">
              <a:latin typeface="Times New Roman"/>
              <a:ea typeface="Times New Roman"/>
              <a:cs typeface="Times New Roman"/>
              <a:sym typeface="Times New Roman"/>
            </a:endParaRPr>
          </a:p>
          <a:p>
            <a:pPr marL="457200" lvl="0" indent="-368300" algn="l" rtl="0">
              <a:spcBef>
                <a:spcPts val="0"/>
              </a:spcBef>
              <a:spcAft>
                <a:spcPts val="0"/>
              </a:spcAft>
              <a:buSzPts val="2200"/>
              <a:buFont typeface="Times New Roman"/>
              <a:buChar char="●"/>
            </a:pPr>
            <a:r>
              <a:rPr lang="en" sz="2200">
                <a:latin typeface="Times New Roman"/>
                <a:ea typeface="Times New Roman"/>
                <a:cs typeface="Times New Roman"/>
                <a:sym typeface="Times New Roman"/>
              </a:rPr>
              <a:t>Energy Efficiency</a:t>
            </a:r>
            <a:endParaRPr sz="2200">
              <a:latin typeface="Times New Roman"/>
              <a:ea typeface="Times New Roman"/>
              <a:cs typeface="Times New Roman"/>
              <a:sym typeface="Times New Roman"/>
            </a:endParaRPr>
          </a:p>
          <a:p>
            <a:pPr marL="0" lvl="0" indent="0" algn="l" rtl="0">
              <a:spcBef>
                <a:spcPts val="1200"/>
              </a:spcBef>
              <a:spcAft>
                <a:spcPts val="0"/>
              </a:spcAft>
              <a:buNone/>
            </a:pPr>
            <a:endParaRPr b="1">
              <a:latin typeface="Times New Roman"/>
              <a:ea typeface="Times New Roman"/>
              <a:cs typeface="Times New Roman"/>
              <a:sym typeface="Times New Roman"/>
            </a:endParaRPr>
          </a:p>
          <a:p>
            <a:pPr marL="0" lvl="0" indent="0" algn="l" rtl="0">
              <a:lnSpc>
                <a:spcPct val="150000"/>
              </a:lnSpc>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1200"/>
              </a:spcAft>
              <a:buClr>
                <a:schemeClr val="dk1"/>
              </a:buClr>
              <a:buSzPts val="1100"/>
              <a:buFont typeface="Arial"/>
              <a:buNone/>
            </a:pPr>
            <a:endParaRPr>
              <a:latin typeface="Times New Roman"/>
              <a:ea typeface="Times New Roman"/>
              <a:cs typeface="Times New Roman"/>
              <a:sym typeface="Times New Roman"/>
            </a:endParaRPr>
          </a:p>
        </p:txBody>
      </p:sp>
      <p:pic>
        <p:nvPicPr>
          <p:cNvPr id="85" name="Google Shape;85;p17"/>
          <p:cNvPicPr preferRelativeResize="0"/>
          <p:nvPr/>
        </p:nvPicPr>
        <p:blipFill>
          <a:blip r:embed="rId4">
            <a:alphaModFix/>
          </a:blip>
          <a:stretch>
            <a:fillRect/>
          </a:stretch>
        </p:blipFill>
        <p:spPr>
          <a:xfrm>
            <a:off x="5129475" y="823325"/>
            <a:ext cx="2581433" cy="1936075"/>
          </a:xfrm>
          <a:prstGeom prst="rect">
            <a:avLst/>
          </a:prstGeom>
          <a:noFill/>
          <a:ln>
            <a:noFill/>
          </a:ln>
          <a:effectLst>
            <a:outerShdw blurRad="57150" dist="19050" dir="21540000" algn="bl" rotWithShape="0">
              <a:srgbClr val="000000"/>
            </a:outerShdw>
          </a:effectLst>
        </p:spPr>
      </p:pic>
      <p:pic>
        <p:nvPicPr>
          <p:cNvPr id="86" name="Google Shape;86;p17"/>
          <p:cNvPicPr preferRelativeResize="0"/>
          <p:nvPr/>
        </p:nvPicPr>
        <p:blipFill rotWithShape="1">
          <a:blip r:embed="rId5">
            <a:alphaModFix/>
          </a:blip>
          <a:srcRect l="9847" t="11408" r="9959" b="9913"/>
          <a:stretch/>
        </p:blipFill>
        <p:spPr>
          <a:xfrm>
            <a:off x="5129475" y="3012683"/>
            <a:ext cx="2581425" cy="1907842"/>
          </a:xfrm>
          <a:prstGeom prst="rect">
            <a:avLst/>
          </a:prstGeom>
          <a:noFill/>
          <a:ln>
            <a:noFill/>
          </a:ln>
          <a:effectLst>
            <a:outerShdw blurRad="57150" dist="19050" dir="21540000" algn="bl" rotWithShape="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body" idx="1"/>
          </p:nvPr>
        </p:nvSpPr>
        <p:spPr>
          <a:xfrm>
            <a:off x="0" y="247500"/>
            <a:ext cx="9144000" cy="4648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u="sng">
                <a:solidFill>
                  <a:schemeClr val="dk1"/>
                </a:solidFill>
                <a:latin typeface="Times New Roman"/>
                <a:ea typeface="Times New Roman"/>
                <a:cs typeface="Times New Roman"/>
                <a:sym typeface="Times New Roman"/>
              </a:rPr>
              <a:t>ADVANTAGES OF FSO</a:t>
            </a:r>
            <a:endParaRPr b="1" u="sng">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SzPts val="1800"/>
              <a:buChar char="●"/>
            </a:pPr>
            <a:r>
              <a:rPr lang="en"/>
              <a:t>High Data Rates</a:t>
            </a:r>
            <a:endParaRPr/>
          </a:p>
          <a:p>
            <a:pPr marL="457200" lvl="0" indent="-342900" algn="l" rtl="0">
              <a:spcBef>
                <a:spcPts val="0"/>
              </a:spcBef>
              <a:spcAft>
                <a:spcPts val="0"/>
              </a:spcAft>
              <a:buSzPts val="1800"/>
              <a:buChar char="●"/>
            </a:pPr>
            <a:r>
              <a:rPr lang="en"/>
              <a:t>Security</a:t>
            </a:r>
            <a:endParaRPr/>
          </a:p>
          <a:p>
            <a:pPr marL="457200" lvl="0" indent="-342900" algn="l" rtl="0">
              <a:spcBef>
                <a:spcPts val="0"/>
              </a:spcBef>
              <a:spcAft>
                <a:spcPts val="0"/>
              </a:spcAft>
              <a:buSzPts val="1800"/>
              <a:buChar char="●"/>
            </a:pPr>
            <a:r>
              <a:rPr lang="en"/>
              <a:t>No Spectrum Licensing</a:t>
            </a:r>
            <a:endParaRPr/>
          </a:p>
          <a:p>
            <a:pPr marL="457200" lvl="0" indent="-342900" algn="l" rtl="0">
              <a:spcBef>
                <a:spcPts val="0"/>
              </a:spcBef>
              <a:spcAft>
                <a:spcPts val="0"/>
              </a:spcAft>
              <a:buSzPts val="1800"/>
              <a:buChar char="●"/>
            </a:pPr>
            <a:r>
              <a:rPr lang="en"/>
              <a:t>Quick Deployment</a:t>
            </a:r>
            <a:endParaRPr/>
          </a:p>
          <a:p>
            <a:pPr marL="457200" lvl="0" indent="-342900" algn="l" rtl="0">
              <a:spcBef>
                <a:spcPts val="0"/>
              </a:spcBef>
              <a:spcAft>
                <a:spcPts val="0"/>
              </a:spcAft>
              <a:buSzPts val="1800"/>
              <a:buChar char="●"/>
            </a:pPr>
            <a:r>
              <a:rPr lang="en"/>
              <a:t>Energy Efficiency</a:t>
            </a:r>
            <a:endParaRPr/>
          </a:p>
          <a:p>
            <a:pPr marL="0" lvl="0" indent="0" algn="ctr" rtl="0">
              <a:spcBef>
                <a:spcPts val="1200"/>
              </a:spcBef>
              <a:spcAft>
                <a:spcPts val="0"/>
              </a:spcAft>
              <a:buNone/>
            </a:pPr>
            <a:r>
              <a:rPr lang="en" b="1" u="sng">
                <a:solidFill>
                  <a:schemeClr val="dk1"/>
                </a:solidFill>
                <a:latin typeface="Times New Roman"/>
                <a:ea typeface="Times New Roman"/>
                <a:cs typeface="Times New Roman"/>
                <a:sym typeface="Times New Roman"/>
              </a:rPr>
              <a:t>DISADVANTAGES OF FSO</a:t>
            </a:r>
            <a:endParaRPr b="1" u="sng">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SzPts val="1800"/>
              <a:buChar char="●"/>
            </a:pPr>
            <a:r>
              <a:rPr lang="en"/>
              <a:t>Line of Sight(LOS) requirement</a:t>
            </a:r>
            <a:endParaRPr/>
          </a:p>
          <a:p>
            <a:pPr marL="457200" lvl="0" indent="-342900" algn="l" rtl="0">
              <a:spcBef>
                <a:spcPts val="0"/>
              </a:spcBef>
              <a:spcAft>
                <a:spcPts val="0"/>
              </a:spcAft>
              <a:buSzPts val="1800"/>
              <a:buChar char="●"/>
            </a:pPr>
            <a:r>
              <a:rPr lang="en"/>
              <a:t>Weather Dependence</a:t>
            </a:r>
            <a:endParaRPr/>
          </a:p>
          <a:p>
            <a:pPr marL="457200" lvl="0" indent="-342900" algn="l" rtl="0">
              <a:spcBef>
                <a:spcPts val="0"/>
              </a:spcBef>
              <a:spcAft>
                <a:spcPts val="0"/>
              </a:spcAft>
              <a:buSzPts val="1800"/>
              <a:buChar char="●"/>
            </a:pPr>
            <a:r>
              <a:rPr lang="en"/>
              <a:t>Limited Range</a:t>
            </a:r>
            <a:endParaRPr/>
          </a:p>
          <a:p>
            <a:pPr marL="457200" lvl="0" indent="-342900" algn="l" rtl="0">
              <a:spcBef>
                <a:spcPts val="0"/>
              </a:spcBef>
              <a:spcAft>
                <a:spcPts val="0"/>
              </a:spcAft>
              <a:buSzPts val="1800"/>
              <a:buChar char="●"/>
            </a:pPr>
            <a:r>
              <a:rPr lang="en"/>
              <a:t>Security Challenges </a:t>
            </a:r>
            <a:endParaRPr/>
          </a:p>
          <a:p>
            <a:pPr marL="457200" lvl="0" indent="-342900" algn="l" rtl="0">
              <a:spcBef>
                <a:spcPts val="0"/>
              </a:spcBef>
              <a:spcAft>
                <a:spcPts val="0"/>
              </a:spcAft>
              <a:buSzPts val="1800"/>
              <a:buChar char="●"/>
            </a:pPr>
            <a:r>
              <a:rPr lang="en"/>
              <a:t>Interference from Ambient Light</a:t>
            </a:r>
            <a:endParaRPr/>
          </a:p>
        </p:txBody>
      </p:sp>
      <p:pic>
        <p:nvPicPr>
          <p:cNvPr id="92" name="Google Shape;92;p18"/>
          <p:cNvPicPr preferRelativeResize="0"/>
          <p:nvPr/>
        </p:nvPicPr>
        <p:blipFill>
          <a:blip r:embed="rId3">
            <a:alphaModFix/>
          </a:blip>
          <a:stretch>
            <a:fillRect/>
          </a:stretch>
        </p:blipFill>
        <p:spPr>
          <a:xfrm>
            <a:off x="8005700" y="142475"/>
            <a:ext cx="826600" cy="82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body" idx="1"/>
          </p:nvPr>
        </p:nvSpPr>
        <p:spPr>
          <a:xfrm>
            <a:off x="311700" y="167350"/>
            <a:ext cx="8520600" cy="4735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900" b="1" u="sng">
                <a:solidFill>
                  <a:schemeClr val="dk1"/>
                </a:solidFill>
                <a:latin typeface="Times New Roman"/>
                <a:ea typeface="Times New Roman"/>
                <a:cs typeface="Times New Roman"/>
                <a:sym typeface="Times New Roman"/>
              </a:rPr>
              <a:t>OPTISYSTEM </a:t>
            </a:r>
            <a:endParaRPr sz="1900" b="1" u="sng">
              <a:solidFill>
                <a:schemeClr val="dk1"/>
              </a:solidFill>
              <a:latin typeface="Times New Roman"/>
              <a:ea typeface="Times New Roman"/>
              <a:cs typeface="Times New Roman"/>
              <a:sym typeface="Times New Roman"/>
            </a:endParaRPr>
          </a:p>
          <a:p>
            <a:pPr marL="457200" lvl="0" indent="0" algn="l" rtl="0">
              <a:lnSpc>
                <a:spcPct val="100000"/>
              </a:lnSpc>
              <a:spcBef>
                <a:spcPts val="1200"/>
              </a:spcBef>
              <a:spcAft>
                <a:spcPts val="0"/>
              </a:spcAft>
              <a:buNone/>
            </a:pPr>
            <a:r>
              <a:rPr lang="en">
                <a:latin typeface="Times New Roman"/>
                <a:ea typeface="Times New Roman"/>
                <a:cs typeface="Times New Roman"/>
                <a:sym typeface="Times New Roman"/>
              </a:rPr>
              <a:t>OptiSystem is a software tool used for designing, testing, and simulating optical communication systems. It's a powerful simulation platform that enables engineers and researchers to model and analyze the performance of optical systems before actual implementation.</a:t>
            </a:r>
            <a:endParaRPr>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GUI(Graphical User Interface)</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Extensive Component Library</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Simulation and Analysis Tool</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Optical Fibre Communication Modelling</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Educational Use</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Integration Capabilities</a:t>
            </a:r>
            <a:endParaRPr b="1">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 b="1">
                <a:latin typeface="Times New Roman"/>
                <a:ea typeface="Times New Roman"/>
                <a:cs typeface="Times New Roman"/>
                <a:sym typeface="Times New Roman"/>
              </a:rPr>
              <a:t>Documentation and support</a:t>
            </a:r>
            <a:endParaRPr b="1">
              <a:latin typeface="Times New Roman"/>
              <a:ea typeface="Times New Roman"/>
              <a:cs typeface="Times New Roman"/>
              <a:sym typeface="Times New Roman"/>
            </a:endParaRPr>
          </a:p>
          <a:p>
            <a:pPr marL="457200" lvl="0" indent="0" algn="l" rtl="0">
              <a:spcBef>
                <a:spcPts val="1200"/>
              </a:spcBef>
              <a:spcAft>
                <a:spcPts val="0"/>
              </a:spcAft>
              <a:buNone/>
            </a:pPr>
            <a:endParaRPr b="1">
              <a:latin typeface="Times New Roman"/>
              <a:ea typeface="Times New Roman"/>
              <a:cs typeface="Times New Roman"/>
              <a:sym typeface="Times New Roman"/>
            </a:endParaRPr>
          </a:p>
          <a:p>
            <a:pPr marL="457200" lvl="0" indent="0" algn="l" rtl="0">
              <a:spcBef>
                <a:spcPts val="1200"/>
              </a:spcBef>
              <a:spcAft>
                <a:spcPts val="1200"/>
              </a:spcAft>
              <a:buClr>
                <a:schemeClr val="dk1"/>
              </a:buClr>
              <a:buSzPts val="1100"/>
              <a:buFont typeface="Arial"/>
              <a:buNone/>
            </a:pPr>
            <a:endParaRPr/>
          </a:p>
        </p:txBody>
      </p:sp>
      <p:pic>
        <p:nvPicPr>
          <p:cNvPr id="98" name="Google Shape;98;p19"/>
          <p:cNvPicPr preferRelativeResize="0"/>
          <p:nvPr/>
        </p:nvPicPr>
        <p:blipFill>
          <a:blip r:embed="rId3">
            <a:alphaModFix/>
          </a:blip>
          <a:stretch>
            <a:fillRect/>
          </a:stretch>
        </p:blipFill>
        <p:spPr>
          <a:xfrm>
            <a:off x="8005700" y="0"/>
            <a:ext cx="826600" cy="826600"/>
          </a:xfrm>
          <a:prstGeom prst="rect">
            <a:avLst/>
          </a:prstGeom>
          <a:noFill/>
          <a:ln>
            <a:noFill/>
          </a:ln>
        </p:spPr>
      </p:pic>
      <p:pic>
        <p:nvPicPr>
          <p:cNvPr id="99" name="Google Shape;99;p19"/>
          <p:cNvPicPr preferRelativeResize="0"/>
          <p:nvPr/>
        </p:nvPicPr>
        <p:blipFill rotWithShape="1">
          <a:blip r:embed="rId4">
            <a:alphaModFix/>
          </a:blip>
          <a:srcRect r="1826" b="30881"/>
          <a:stretch/>
        </p:blipFill>
        <p:spPr>
          <a:xfrm>
            <a:off x="4857025" y="2087875"/>
            <a:ext cx="4051900" cy="1981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105" name="Google Shape;105;p20"/>
          <p:cNvSpPr txBox="1"/>
          <p:nvPr/>
        </p:nvSpPr>
        <p:spPr>
          <a:xfrm>
            <a:off x="388350" y="214575"/>
            <a:ext cx="8367300" cy="46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solidFill>
                  <a:schemeClr val="dk2"/>
                </a:solidFill>
              </a:rPr>
              <a:t>AIM</a:t>
            </a:r>
            <a:endParaRPr sz="1800" b="1" u="sng">
              <a:solidFill>
                <a:schemeClr val="dk2"/>
              </a:solidFill>
            </a:endParaRPr>
          </a:p>
          <a:p>
            <a:pPr marL="0" lvl="0" indent="0" algn="l" rtl="0">
              <a:spcBef>
                <a:spcPts val="0"/>
              </a:spcBef>
              <a:spcAft>
                <a:spcPts val="0"/>
              </a:spcAft>
              <a:buNone/>
            </a:pPr>
            <a:endParaRPr sz="1800" b="1" u="sng">
              <a:solidFill>
                <a:schemeClr val="dk2"/>
              </a:solidFill>
            </a:endParaRPr>
          </a:p>
          <a:p>
            <a:pPr marL="457200" lvl="0" indent="-342900" algn="l" rtl="0">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Simulation of a FSO network in the Optisystem Software</a:t>
            </a:r>
            <a:endParaRPr sz="1800">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Connecting two areas of Delhi in Optisystem via FSO</a:t>
            </a:r>
            <a:endParaRPr sz="1800">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Study the data transfer rate in every weather in the simulated area</a:t>
            </a:r>
            <a:endParaRPr sz="1800">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Improve the efficiency of the transfer rate in every weather</a:t>
            </a:r>
            <a:endParaRPr sz="1800">
              <a:solidFill>
                <a:schemeClr val="dk2"/>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2"/>
              </a:buClr>
              <a:buSzPts val="1800"/>
              <a:buChar char="●"/>
            </a:pPr>
            <a:r>
              <a:rPr lang="en" sz="1800">
                <a:solidFill>
                  <a:schemeClr val="dk2"/>
                </a:solidFill>
                <a:latin typeface="Times New Roman"/>
                <a:ea typeface="Times New Roman"/>
                <a:cs typeface="Times New Roman"/>
                <a:sym typeface="Times New Roman"/>
              </a:rPr>
              <a:t>Plot the </a:t>
            </a:r>
            <a:r>
              <a:rPr lang="en" sz="1820">
                <a:solidFill>
                  <a:schemeClr val="dk2"/>
                </a:solidFill>
                <a:latin typeface="Times New Roman"/>
                <a:ea typeface="Times New Roman"/>
                <a:cs typeface="Times New Roman"/>
                <a:sym typeface="Times New Roman"/>
              </a:rPr>
              <a:t>Graph of variation of Q factor with respect to the used wavelengths at each node for clear season, hasty season and rainy season</a:t>
            </a:r>
            <a:endParaRPr sz="1820">
              <a:solidFill>
                <a:schemeClr val="dk2"/>
              </a:solidFill>
              <a:latin typeface="Times New Roman"/>
              <a:ea typeface="Times New Roman"/>
              <a:cs typeface="Times New Roman"/>
              <a:sym typeface="Times New Roman"/>
            </a:endParaRPr>
          </a:p>
          <a:p>
            <a:pPr marL="457200" lvl="0" indent="-344170" algn="l" rtl="0">
              <a:lnSpc>
                <a:spcPct val="150000"/>
              </a:lnSpc>
              <a:spcBef>
                <a:spcPts val="0"/>
              </a:spcBef>
              <a:spcAft>
                <a:spcPts val="0"/>
              </a:spcAft>
              <a:buClr>
                <a:schemeClr val="dk2"/>
              </a:buClr>
              <a:buSzPts val="1820"/>
              <a:buFont typeface="Times New Roman"/>
              <a:buChar char="●"/>
            </a:pPr>
            <a:r>
              <a:rPr lang="en" sz="1820">
                <a:solidFill>
                  <a:schemeClr val="dk2"/>
                </a:solidFill>
                <a:latin typeface="Times New Roman"/>
                <a:ea typeface="Times New Roman"/>
                <a:cs typeface="Times New Roman"/>
                <a:sym typeface="Times New Roman"/>
              </a:rPr>
              <a:t>Plot </a:t>
            </a:r>
            <a:r>
              <a:rPr lang="en" sz="1800">
                <a:solidFill>
                  <a:schemeClr val="dk2"/>
                </a:solidFill>
                <a:latin typeface="Times New Roman"/>
                <a:ea typeface="Times New Roman"/>
                <a:cs typeface="Times New Roman"/>
                <a:sym typeface="Times New Roman"/>
              </a:rPr>
              <a:t>the received output eye diagram (1550 nm) at different nodes for clear season, hasty season and rainy season</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Network Topologies used in Project</a:t>
            </a:r>
            <a:endParaRPr/>
          </a:p>
        </p:txBody>
      </p:sp>
      <p:sp>
        <p:nvSpPr>
          <p:cNvPr id="111" name="Google Shape;111;p21"/>
          <p:cNvSpPr txBox="1">
            <a:spLocks noGrp="1"/>
          </p:cNvSpPr>
          <p:nvPr>
            <p:ph type="body" idx="1"/>
          </p:nvPr>
        </p:nvSpPr>
        <p:spPr>
          <a:xfrm>
            <a:off x="736400" y="1506375"/>
            <a:ext cx="8520600" cy="3416400"/>
          </a:xfrm>
          <a:prstGeom prst="rect">
            <a:avLst/>
          </a:prstGeom>
        </p:spPr>
        <p:txBody>
          <a:bodyPr spcFirstLastPara="1" wrap="square" lIns="91425" tIns="91425" rIns="91425" bIns="91425" anchor="t" anchorCtr="0">
            <a:normAutofit/>
          </a:bodyPr>
          <a:lstStyle/>
          <a:p>
            <a:pPr marL="457200" lvl="0" indent="-368300" algn="l" rtl="0">
              <a:lnSpc>
                <a:spcPct val="150000"/>
              </a:lnSpc>
              <a:spcBef>
                <a:spcPts val="0"/>
              </a:spcBef>
              <a:spcAft>
                <a:spcPts val="0"/>
              </a:spcAft>
              <a:buSzPts val="2200"/>
              <a:buChar char="❖"/>
            </a:pPr>
            <a:r>
              <a:rPr lang="en" sz="2200"/>
              <a:t>Bus Topology</a:t>
            </a:r>
            <a:endParaRPr sz="2200"/>
          </a:p>
          <a:p>
            <a:pPr marL="457200" lvl="0" indent="-368300" algn="l" rtl="0">
              <a:lnSpc>
                <a:spcPct val="150000"/>
              </a:lnSpc>
              <a:spcBef>
                <a:spcPts val="0"/>
              </a:spcBef>
              <a:spcAft>
                <a:spcPts val="0"/>
              </a:spcAft>
              <a:buSzPts val="2200"/>
              <a:buChar char="❖"/>
            </a:pPr>
            <a:r>
              <a:rPr lang="en" sz="2200"/>
              <a:t>Ring Topology</a:t>
            </a:r>
            <a:endParaRPr sz="2200"/>
          </a:p>
          <a:p>
            <a:pPr marL="457200" lvl="0" indent="-368300" algn="l" rtl="0">
              <a:lnSpc>
                <a:spcPct val="150000"/>
              </a:lnSpc>
              <a:spcBef>
                <a:spcPts val="0"/>
              </a:spcBef>
              <a:spcAft>
                <a:spcPts val="0"/>
              </a:spcAft>
              <a:buSzPts val="2200"/>
              <a:buChar char="❖"/>
            </a:pPr>
            <a:r>
              <a:rPr lang="en" sz="2200"/>
              <a:t>Hybrid Topology</a:t>
            </a:r>
            <a:endParaRPr sz="22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1136</Words>
  <Application>Microsoft Office PowerPoint</Application>
  <PresentationFormat>On-screen Show (16:9)</PresentationFormat>
  <Paragraphs>132</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Times</vt:lpstr>
      <vt:lpstr>Century Gothic</vt:lpstr>
      <vt:lpstr>Times New Roman</vt:lpstr>
      <vt:lpstr>Arial</vt:lpstr>
      <vt:lpstr>Simple Light</vt:lpstr>
      <vt:lpstr>  B.Tech. Project Presentation  Performance Investigation of FSO Network under Different Weather Conditions </vt:lpstr>
      <vt:lpstr>CONTENTS</vt:lpstr>
      <vt:lpstr>INTRODUCTION</vt:lpstr>
      <vt:lpstr>HOW DOES FSO WORKS ?</vt:lpstr>
      <vt:lpstr>PowerPoint Presentation</vt:lpstr>
      <vt:lpstr>PowerPoint Presentation</vt:lpstr>
      <vt:lpstr>PowerPoint Presentation</vt:lpstr>
      <vt:lpstr>PowerPoint Presentation</vt:lpstr>
      <vt:lpstr>Network Topologies used in Project</vt:lpstr>
      <vt:lpstr>Bus Topology</vt:lpstr>
      <vt:lpstr>Bus Topology</vt:lpstr>
      <vt:lpstr>2. Ring Topology</vt:lpstr>
      <vt:lpstr>Ring Topology</vt:lpstr>
      <vt:lpstr>Weather in New Delhi, INDIA</vt:lpstr>
      <vt:lpstr>Architecture of FSO Network</vt:lpstr>
      <vt:lpstr>SIMULATED SETUP OF CLEAR WEATHER CONDITION</vt:lpstr>
      <vt:lpstr>SIMULATED SETUP OF HASTY WEATHER CONDITION</vt:lpstr>
      <vt:lpstr>SIMULATED SETUP OF RAINY WEATHER CONDITION </vt:lpstr>
      <vt:lpstr>PowerPoint Presentation</vt:lpstr>
      <vt:lpstr>PowerPoint Presentation</vt:lpstr>
      <vt:lpstr>Graph of variation of Q factor with respect to the used wavelengths at each node for clear season.</vt:lpstr>
      <vt:lpstr>The Received output eye diagrams at different nodes for clear season</vt:lpstr>
      <vt:lpstr>Graph of Q factor with respect to the used wavelengths at each node for hasty season.</vt:lpstr>
      <vt:lpstr>The received output eye diagram (1550 nm) at different nodes for hasty season</vt:lpstr>
      <vt:lpstr>Graph of Q factor with respect to the used wavelengths at each node for rainy season. </vt:lpstr>
      <vt:lpstr> The received output eye diagram (1550 nm) at different nodes for rainy season. </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B.Tech. Project Presentation  Performance Investigation of FSO Network under Different Weather Conditions </dc:title>
  <cp:lastModifiedBy>Dark Order</cp:lastModifiedBy>
  <cp:revision>2</cp:revision>
  <dcterms:modified xsi:type="dcterms:W3CDTF">2024-02-01T18:53:49Z</dcterms:modified>
</cp:coreProperties>
</file>